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5" r:id="rId8"/>
    <p:sldId id="261" r:id="rId9"/>
    <p:sldId id="263" r:id="rId10"/>
    <p:sldId id="264" r:id="rId11"/>
    <p:sldId id="266" r:id="rId12"/>
    <p:sldId id="269" r:id="rId13"/>
    <p:sldId id="267" r:id="rId14"/>
    <p:sldId id="268" r:id="rId15"/>
    <p:sldId id="271" r:id="rId16"/>
    <p:sldId id="270" r:id="rId17"/>
    <p:sldId id="272" r:id="rId18"/>
    <p:sldId id="274" r:id="rId19"/>
    <p:sldId id="275" r:id="rId20"/>
    <p:sldId id="276" r:id="rId21"/>
    <p:sldId id="277" r:id="rId22"/>
    <p:sldId id="273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1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59550-6979-498A-A042-3682E5C14877}" type="datetimeFigureOut">
              <a:rPr lang="en-US" smtClean="0"/>
              <a:t>11/19/2014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E6406-576F-430F-B6BC-0C43E2362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251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59550-6979-498A-A042-3682E5C14877}" type="datetimeFigureOut">
              <a:rPr lang="en-US" smtClean="0"/>
              <a:t>11/19/2014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E6406-576F-430F-B6BC-0C43E2362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346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59550-6979-498A-A042-3682E5C14877}" type="datetimeFigureOut">
              <a:rPr lang="en-US" smtClean="0"/>
              <a:t>11/19/2014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E6406-576F-430F-B6BC-0C43E2362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631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59550-6979-498A-A042-3682E5C14877}" type="datetimeFigureOut">
              <a:rPr lang="en-US" smtClean="0"/>
              <a:t>11/19/2014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E6406-576F-430F-B6BC-0C43E2362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153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59550-6979-498A-A042-3682E5C14877}" type="datetimeFigureOut">
              <a:rPr lang="en-US" smtClean="0"/>
              <a:t>11/19/2014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E6406-576F-430F-B6BC-0C43E2362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923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59550-6979-498A-A042-3682E5C14877}" type="datetimeFigureOut">
              <a:rPr lang="en-US" smtClean="0"/>
              <a:t>11/19/2014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E6406-576F-430F-B6BC-0C43E2362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551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59550-6979-498A-A042-3682E5C14877}" type="datetimeFigureOut">
              <a:rPr lang="en-US" smtClean="0"/>
              <a:t>11/19/2014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E6406-576F-430F-B6BC-0C43E2362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838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59550-6979-498A-A042-3682E5C14877}" type="datetimeFigureOut">
              <a:rPr lang="en-US" smtClean="0"/>
              <a:t>11/19/2014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E6406-576F-430F-B6BC-0C43E2362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767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59550-6979-498A-A042-3682E5C14877}" type="datetimeFigureOut">
              <a:rPr lang="en-US" smtClean="0"/>
              <a:t>11/19/2014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E6406-576F-430F-B6BC-0C43E2362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085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59550-6979-498A-A042-3682E5C14877}" type="datetimeFigureOut">
              <a:rPr lang="en-US" smtClean="0"/>
              <a:t>11/19/2014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E6406-576F-430F-B6BC-0C43E2362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329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59550-6979-498A-A042-3682E5C14877}" type="datetimeFigureOut">
              <a:rPr lang="en-US" smtClean="0"/>
              <a:t>11/19/2014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E6406-576F-430F-B6BC-0C43E2362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00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A59550-6979-498A-A042-3682E5C14877}" type="datetimeFigureOut">
              <a:rPr lang="en-US" smtClean="0"/>
              <a:t>11/19/2014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6E6406-576F-430F-B6BC-0C43E2362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459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Did Henry VII Invent the War of the Roses?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HIST 1016</a:t>
            </a:r>
          </a:p>
          <a:p>
            <a:r>
              <a:rPr lang="en-US" dirty="0" smtClean="0"/>
              <a:t>11/19/14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319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</a:t>
            </a:r>
            <a:r>
              <a:rPr lang="en-US" dirty="0" err="1" smtClean="0"/>
              <a:t>Lancasters</a:t>
            </a:r>
            <a:r>
              <a:rPr lang="en-US" dirty="0" smtClean="0"/>
              <a:t>, </a:t>
            </a:r>
            <a:r>
              <a:rPr lang="en-US" dirty="0" err="1" smtClean="0"/>
              <a:t>Beauforts</a:t>
            </a:r>
            <a:r>
              <a:rPr lang="en-US" dirty="0" smtClean="0"/>
              <a:t>, and Tudors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1373 – John of Gaunt </a:t>
            </a:r>
          </a:p>
          <a:p>
            <a:pPr marL="0" indent="0">
              <a:buNone/>
            </a:pPr>
            <a:r>
              <a:rPr lang="en-US" dirty="0" smtClean="0"/>
              <a:t>fathers illegitimate son, John </a:t>
            </a:r>
          </a:p>
          <a:p>
            <a:pPr marL="0" indent="0">
              <a:buNone/>
            </a:pPr>
            <a:r>
              <a:rPr lang="en-US" dirty="0" smtClean="0"/>
              <a:t>Beaufort, with Katherine </a:t>
            </a:r>
            <a:r>
              <a:rPr lang="en-US" dirty="0" err="1" smtClean="0"/>
              <a:t>Swynford</a:t>
            </a:r>
            <a:endParaRPr lang="en-US" dirty="0" smtClean="0"/>
          </a:p>
          <a:p>
            <a:r>
              <a:rPr lang="en-US" dirty="0" smtClean="0"/>
              <a:t>1396 – John of Gaunt marries </a:t>
            </a:r>
            <a:r>
              <a:rPr lang="en-US" dirty="0" err="1" smtClean="0"/>
              <a:t>Swynford</a:t>
            </a:r>
            <a:endParaRPr lang="en-US" dirty="0" smtClean="0"/>
          </a:p>
          <a:p>
            <a:r>
              <a:rPr lang="en-US" dirty="0" smtClean="0"/>
              <a:t>Papal bull recognizes the </a:t>
            </a:r>
          </a:p>
          <a:p>
            <a:pPr marL="0" indent="0">
              <a:buNone/>
            </a:pPr>
            <a:r>
              <a:rPr lang="en-US" dirty="0" err="1" smtClean="0"/>
              <a:t>Beauforts</a:t>
            </a:r>
            <a:r>
              <a:rPr lang="en-US" dirty="0" smtClean="0"/>
              <a:t> as legitimate children</a:t>
            </a:r>
          </a:p>
          <a:p>
            <a:r>
              <a:rPr lang="en-US" dirty="0" smtClean="0"/>
              <a:t>1397 – Act of Parliament </a:t>
            </a:r>
          </a:p>
          <a:p>
            <a:pPr marL="0" indent="0">
              <a:buNone/>
            </a:pPr>
            <a:r>
              <a:rPr lang="en-US" dirty="0" smtClean="0"/>
              <a:t>recognizes </a:t>
            </a:r>
            <a:r>
              <a:rPr lang="en-US" dirty="0" err="1" smtClean="0"/>
              <a:t>Beauforts</a:t>
            </a:r>
            <a:r>
              <a:rPr lang="en-US" dirty="0" smtClean="0"/>
              <a:t> as legitimate children</a:t>
            </a:r>
          </a:p>
          <a:p>
            <a:r>
              <a:rPr lang="en-US" dirty="0" smtClean="0"/>
              <a:t>Henry IV – recognizes Beaufort </a:t>
            </a:r>
          </a:p>
          <a:p>
            <a:pPr marL="0" indent="0">
              <a:buNone/>
            </a:pPr>
            <a:r>
              <a:rPr lang="en-US" dirty="0" smtClean="0"/>
              <a:t>half-brother as legitimate</a:t>
            </a:r>
          </a:p>
          <a:p>
            <a:r>
              <a:rPr lang="en-US" dirty="0"/>
              <a:t>I</a:t>
            </a:r>
            <a:r>
              <a:rPr lang="en-US" dirty="0" smtClean="0"/>
              <a:t>nclude </a:t>
            </a:r>
            <a:r>
              <a:rPr lang="en-US" dirty="0" smtClean="0"/>
              <a:t>proviso, cannot inherit </a:t>
            </a:r>
          </a:p>
          <a:p>
            <a:pPr marL="0" indent="0">
              <a:buNone/>
            </a:pPr>
            <a:r>
              <a:rPr lang="en-US" dirty="0" smtClean="0"/>
              <a:t>throne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1412" y="1524000"/>
            <a:ext cx="3602587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224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</a:t>
            </a:r>
            <a:r>
              <a:rPr lang="en-US" dirty="0" err="1" smtClean="0"/>
              <a:t>Lancasters</a:t>
            </a:r>
            <a:r>
              <a:rPr lang="en-US" dirty="0" smtClean="0"/>
              <a:t>, </a:t>
            </a:r>
            <a:r>
              <a:rPr lang="en-US" dirty="0" err="1" smtClean="0"/>
              <a:t>Beauforts</a:t>
            </a:r>
            <a:r>
              <a:rPr lang="en-US" dirty="0" smtClean="0"/>
              <a:t>, and Tudors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1397 – John Beaufort named </a:t>
            </a:r>
          </a:p>
          <a:p>
            <a:pPr marL="0" indent="0">
              <a:buNone/>
            </a:pPr>
            <a:r>
              <a:rPr lang="en-US" dirty="0" smtClean="0"/>
              <a:t>Earl of </a:t>
            </a:r>
            <a:r>
              <a:rPr lang="en-US" dirty="0" err="1" smtClean="0"/>
              <a:t>Sommerset</a:t>
            </a:r>
            <a:endParaRPr lang="en-US" dirty="0" smtClean="0"/>
          </a:p>
          <a:p>
            <a:r>
              <a:rPr lang="en-US" dirty="0" smtClean="0"/>
              <a:t>After 1399 – </a:t>
            </a:r>
            <a:r>
              <a:rPr lang="en-US" dirty="0" err="1" smtClean="0"/>
              <a:t>Beauforts</a:t>
            </a:r>
            <a:r>
              <a:rPr lang="en-US" dirty="0" smtClean="0"/>
              <a:t> are </a:t>
            </a:r>
          </a:p>
          <a:p>
            <a:pPr marL="0" indent="0">
              <a:buNone/>
            </a:pPr>
            <a:r>
              <a:rPr lang="en-US" dirty="0" smtClean="0"/>
              <a:t>Lancaster loyalists</a:t>
            </a:r>
          </a:p>
          <a:p>
            <a:r>
              <a:rPr lang="en-US" dirty="0" smtClean="0"/>
              <a:t>Sons include Edmund, Duke </a:t>
            </a:r>
          </a:p>
          <a:p>
            <a:pPr marL="0" indent="0">
              <a:buNone/>
            </a:pPr>
            <a:r>
              <a:rPr lang="en-US" dirty="0" smtClean="0"/>
              <a:t>of </a:t>
            </a:r>
            <a:r>
              <a:rPr lang="en-US" dirty="0" err="1" smtClean="0"/>
              <a:t>Sommerset</a:t>
            </a:r>
            <a:r>
              <a:rPr lang="en-US" dirty="0" smtClean="0"/>
              <a:t>, killed at the </a:t>
            </a:r>
          </a:p>
          <a:p>
            <a:pPr marL="0" indent="0">
              <a:buNone/>
            </a:pPr>
            <a:r>
              <a:rPr lang="en-US" dirty="0" smtClean="0"/>
              <a:t>First Battle of St. Albans</a:t>
            </a:r>
          </a:p>
          <a:p>
            <a:r>
              <a:rPr lang="en-US" dirty="0" smtClean="0"/>
              <a:t>Brother, Henry Beaufort = </a:t>
            </a:r>
          </a:p>
          <a:p>
            <a:pPr marL="0" indent="0">
              <a:buNone/>
            </a:pPr>
            <a:r>
              <a:rPr lang="en-US" dirty="0" smtClean="0"/>
              <a:t>Cardinal Beaufort, advisor to </a:t>
            </a:r>
          </a:p>
          <a:p>
            <a:pPr marL="0" indent="0">
              <a:buNone/>
            </a:pPr>
            <a:r>
              <a:rPr lang="en-US" dirty="0" smtClean="0"/>
              <a:t>Henry VI, Joan of Arc’s trial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1320124"/>
            <a:ext cx="3733800" cy="5461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5711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</a:t>
            </a:r>
            <a:r>
              <a:rPr lang="en-US" dirty="0" err="1" smtClean="0"/>
              <a:t>Lancasters</a:t>
            </a:r>
            <a:r>
              <a:rPr lang="en-US" dirty="0" smtClean="0"/>
              <a:t>, </a:t>
            </a:r>
            <a:r>
              <a:rPr lang="en-US" dirty="0" err="1" smtClean="0"/>
              <a:t>Beauforts</a:t>
            </a:r>
            <a:r>
              <a:rPr lang="en-US" dirty="0" smtClean="0"/>
              <a:t>, and Tudors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Margaret Beaufort, John </a:t>
            </a:r>
          </a:p>
          <a:p>
            <a:pPr marL="0" indent="0">
              <a:buNone/>
            </a:pPr>
            <a:r>
              <a:rPr lang="en-US" dirty="0" smtClean="0"/>
              <a:t>Beaufort’s granddaughter</a:t>
            </a:r>
          </a:p>
          <a:p>
            <a:r>
              <a:rPr lang="en-US" dirty="0"/>
              <a:t>I</a:t>
            </a:r>
            <a:r>
              <a:rPr lang="en-US" dirty="0" smtClean="0"/>
              <a:t>nherits father’s lands and </a:t>
            </a:r>
          </a:p>
          <a:p>
            <a:pPr marL="0" indent="0">
              <a:buNone/>
            </a:pPr>
            <a:r>
              <a:rPr lang="en-US" dirty="0" smtClean="0"/>
              <a:t>titles at age 1</a:t>
            </a:r>
          </a:p>
          <a:p>
            <a:r>
              <a:rPr lang="en-US" dirty="0" smtClean="0"/>
              <a:t>1455 - at age 12, married to </a:t>
            </a:r>
          </a:p>
          <a:p>
            <a:pPr marL="0" indent="0">
              <a:buNone/>
            </a:pPr>
            <a:r>
              <a:rPr lang="en-US" dirty="0" smtClean="0"/>
              <a:t>Edmund Tudor (24), Welsh </a:t>
            </a:r>
          </a:p>
          <a:p>
            <a:pPr marL="0" indent="0">
              <a:buNone/>
            </a:pPr>
            <a:r>
              <a:rPr lang="en-US" dirty="0" smtClean="0"/>
              <a:t>noble, son of Owen Tudor and </a:t>
            </a:r>
          </a:p>
          <a:p>
            <a:pPr marL="0" indent="0">
              <a:buNone/>
            </a:pPr>
            <a:r>
              <a:rPr lang="en-US" dirty="0" smtClean="0"/>
              <a:t>Henry V’s widow Catherine</a:t>
            </a:r>
          </a:p>
          <a:p>
            <a:r>
              <a:rPr lang="en-US" dirty="0" smtClean="0"/>
              <a:t>1456 – Edmund dies in a Yorkist </a:t>
            </a:r>
          </a:p>
          <a:p>
            <a:pPr marL="0" indent="0">
              <a:buNone/>
            </a:pPr>
            <a:r>
              <a:rPr lang="en-US" dirty="0" smtClean="0"/>
              <a:t>prison</a:t>
            </a:r>
          </a:p>
          <a:p>
            <a:r>
              <a:rPr lang="en-US" dirty="0" smtClean="0"/>
              <a:t>Margaret left widowed and </a:t>
            </a:r>
          </a:p>
          <a:p>
            <a:pPr marL="0" indent="0">
              <a:buNone/>
            </a:pPr>
            <a:r>
              <a:rPr lang="en-US" dirty="0" smtClean="0"/>
              <a:t>pregnant at 13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4713" y="1524000"/>
            <a:ext cx="3709287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695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</a:t>
            </a:r>
            <a:r>
              <a:rPr lang="en-US" dirty="0" err="1" smtClean="0"/>
              <a:t>Lancasters</a:t>
            </a:r>
            <a:r>
              <a:rPr lang="en-US" dirty="0" smtClean="0"/>
              <a:t>, </a:t>
            </a:r>
            <a:r>
              <a:rPr lang="en-US" dirty="0" err="1"/>
              <a:t>B</a:t>
            </a:r>
            <a:r>
              <a:rPr lang="en-US" dirty="0" err="1" smtClean="0"/>
              <a:t>eauforts</a:t>
            </a:r>
            <a:r>
              <a:rPr lang="en-US" dirty="0" smtClean="0"/>
              <a:t>, and Tudors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1457 – Henry Tudor born</a:t>
            </a:r>
          </a:p>
          <a:p>
            <a:r>
              <a:rPr lang="en-US" dirty="0" smtClean="0"/>
              <a:t>Lancaster + Welsh nobility?</a:t>
            </a:r>
          </a:p>
          <a:p>
            <a:r>
              <a:rPr lang="en-US" dirty="0" smtClean="0"/>
              <a:t>Tudors claim descent from </a:t>
            </a:r>
            <a:r>
              <a:rPr lang="en-US" dirty="0" err="1" smtClean="0"/>
              <a:t>Cadwaladr</a:t>
            </a:r>
            <a:r>
              <a:rPr lang="en-US" dirty="0" smtClean="0"/>
              <a:t>, last legendary British King</a:t>
            </a:r>
          </a:p>
          <a:p>
            <a:r>
              <a:rPr lang="en-US" dirty="0" smtClean="0"/>
              <a:t>Welsh aristocrats who side with </a:t>
            </a:r>
            <a:r>
              <a:rPr lang="en-US" dirty="0" err="1" smtClean="0"/>
              <a:t>Owain</a:t>
            </a:r>
            <a:r>
              <a:rPr lang="en-US" dirty="0" smtClean="0"/>
              <a:t> Glyndwr against Henry IV</a:t>
            </a:r>
          </a:p>
          <a:p>
            <a:r>
              <a:rPr lang="en-US" dirty="0" smtClean="0"/>
              <a:t>Henry V’s reconciliation </a:t>
            </a:r>
          </a:p>
          <a:p>
            <a:pPr marL="0" indent="0">
              <a:buNone/>
            </a:pPr>
            <a:r>
              <a:rPr lang="en-US" dirty="0" smtClean="0"/>
              <a:t>brought Owen Tudor </a:t>
            </a:r>
          </a:p>
          <a:p>
            <a:pPr marL="0" indent="0">
              <a:buNone/>
            </a:pPr>
            <a:r>
              <a:rPr lang="en-US" dirty="0" smtClean="0"/>
              <a:t>into Lancaster court</a:t>
            </a:r>
          </a:p>
          <a:p>
            <a:r>
              <a:rPr lang="en-US" dirty="0" smtClean="0"/>
              <a:t>Y </a:t>
            </a:r>
            <a:r>
              <a:rPr lang="en-US" dirty="0" err="1" smtClean="0"/>
              <a:t>Mab</a:t>
            </a:r>
            <a:r>
              <a:rPr lang="en-US" dirty="0" smtClean="0"/>
              <a:t> </a:t>
            </a:r>
            <a:r>
              <a:rPr lang="en-US" dirty="0" err="1" smtClean="0"/>
              <a:t>Darogan</a:t>
            </a:r>
            <a:r>
              <a:rPr lang="en-US" dirty="0" smtClean="0"/>
              <a:t> – The </a:t>
            </a:r>
          </a:p>
          <a:p>
            <a:pPr marL="0" indent="0">
              <a:buNone/>
            </a:pPr>
            <a:r>
              <a:rPr lang="en-US" dirty="0" smtClean="0"/>
              <a:t>Prophesized Son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3984172"/>
            <a:ext cx="4789714" cy="2873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3715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Tudors and the War of the Roses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1457 – Margaret and Henry at Pembroke Castle with Henry’s uncle Jasper Tudor</a:t>
            </a:r>
          </a:p>
          <a:p>
            <a:r>
              <a:rPr lang="en-US" dirty="0" smtClean="0"/>
              <a:t>1461 – Jasper goes into exile</a:t>
            </a:r>
          </a:p>
          <a:p>
            <a:r>
              <a:rPr lang="en-US" dirty="0" smtClean="0"/>
              <a:t>Pembroke falls to William Herbert, with Margaret and Henry</a:t>
            </a:r>
          </a:p>
          <a:p>
            <a:r>
              <a:rPr lang="en-US" dirty="0" smtClean="0"/>
              <a:t>1469 – Warwick switches to </a:t>
            </a:r>
            <a:r>
              <a:rPr lang="en-US" dirty="0" err="1" smtClean="0"/>
              <a:t>Lancasters</a:t>
            </a:r>
            <a:endParaRPr lang="en-US" dirty="0" smtClean="0"/>
          </a:p>
          <a:p>
            <a:r>
              <a:rPr lang="en-US" dirty="0" smtClean="0"/>
              <a:t>Jasper returns to England </a:t>
            </a:r>
          </a:p>
          <a:p>
            <a:pPr marL="0" indent="0">
              <a:buNone/>
            </a:pPr>
            <a:r>
              <a:rPr lang="en-US" dirty="0" smtClean="0"/>
              <a:t>and takes Henry to court</a:t>
            </a:r>
          </a:p>
          <a:p>
            <a:r>
              <a:rPr lang="en-US" dirty="0" smtClean="0"/>
              <a:t>1471 – York’s victory </a:t>
            </a:r>
          </a:p>
          <a:p>
            <a:pPr marL="0" indent="0">
              <a:buNone/>
            </a:pPr>
            <a:r>
              <a:rPr lang="en-US" dirty="0" smtClean="0"/>
              <a:t>send Jasper and Henry to </a:t>
            </a:r>
          </a:p>
          <a:p>
            <a:pPr marL="0" indent="0">
              <a:buNone/>
            </a:pPr>
            <a:r>
              <a:rPr lang="en-US" dirty="0" smtClean="0"/>
              <a:t>Brittany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3952875"/>
            <a:ext cx="4648200" cy="290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9017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Richard III (r. 1483-1485)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Best known for purge of </a:t>
            </a:r>
          </a:p>
          <a:p>
            <a:pPr marL="0" indent="0">
              <a:buNone/>
            </a:pPr>
            <a:r>
              <a:rPr lang="en-US" dirty="0" err="1" smtClean="0"/>
              <a:t>Woodvilles</a:t>
            </a:r>
            <a:r>
              <a:rPr lang="en-US" dirty="0" smtClean="0"/>
              <a:t> and Princes in the Tower</a:t>
            </a:r>
          </a:p>
          <a:p>
            <a:r>
              <a:rPr lang="en-US" dirty="0" smtClean="0"/>
              <a:t>Focus on Commoners</a:t>
            </a:r>
          </a:p>
          <a:p>
            <a:r>
              <a:rPr lang="en-US" dirty="0" smtClean="0"/>
              <a:t>Court of Requests – court of </a:t>
            </a:r>
          </a:p>
          <a:p>
            <a:pPr marL="0" indent="0">
              <a:buNone/>
            </a:pPr>
            <a:r>
              <a:rPr lang="en-US" dirty="0" smtClean="0"/>
              <a:t>grievances for people without legal </a:t>
            </a:r>
          </a:p>
          <a:p>
            <a:pPr marL="0" indent="0">
              <a:buNone/>
            </a:pPr>
            <a:r>
              <a:rPr lang="en-US" dirty="0" smtClean="0"/>
              <a:t>representation</a:t>
            </a:r>
          </a:p>
          <a:p>
            <a:r>
              <a:rPr lang="en-US" dirty="0" smtClean="0"/>
              <a:t>Bail reform – protect suspected felons </a:t>
            </a:r>
          </a:p>
          <a:p>
            <a:pPr marL="0" indent="0">
              <a:buNone/>
            </a:pPr>
            <a:r>
              <a:rPr lang="en-US" dirty="0" smtClean="0"/>
              <a:t>and prevent property seizure</a:t>
            </a:r>
          </a:p>
          <a:p>
            <a:r>
              <a:rPr lang="en-US" dirty="0" smtClean="0"/>
              <a:t>Lift and ban restrictions on printing </a:t>
            </a:r>
          </a:p>
          <a:p>
            <a:pPr marL="0" indent="0">
              <a:buNone/>
            </a:pPr>
            <a:r>
              <a:rPr lang="en-US" dirty="0" smtClean="0"/>
              <a:t>and sale of books</a:t>
            </a:r>
          </a:p>
          <a:p>
            <a:r>
              <a:rPr lang="en-US" dirty="0" smtClean="0"/>
              <a:t>Written Laws and Statutes translated </a:t>
            </a:r>
          </a:p>
          <a:p>
            <a:pPr marL="0" indent="0">
              <a:buNone/>
            </a:pPr>
            <a:r>
              <a:rPr lang="en-US" dirty="0" smtClean="0"/>
              <a:t>from French to English</a:t>
            </a:r>
          </a:p>
          <a:p>
            <a:r>
              <a:rPr lang="en-US" dirty="0" smtClean="0"/>
              <a:t>College of Arms – register of heraldry </a:t>
            </a:r>
          </a:p>
          <a:p>
            <a:pPr marL="0" indent="0">
              <a:buNone/>
            </a:pPr>
            <a:r>
              <a:rPr lang="en-US" dirty="0" smtClean="0"/>
              <a:t>and genealogical research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1583" y="1295400"/>
            <a:ext cx="3851532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2341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Buckingham’s Rebellion (1483)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May be a misnomer</a:t>
            </a:r>
          </a:p>
          <a:p>
            <a:r>
              <a:rPr lang="en-US" dirty="0" smtClean="0"/>
              <a:t>Supporters of Edward IV </a:t>
            </a:r>
          </a:p>
          <a:p>
            <a:pPr marL="0" indent="0">
              <a:buNone/>
            </a:pPr>
            <a:r>
              <a:rPr lang="en-US" dirty="0" smtClean="0"/>
              <a:t>rise up against Richard</a:t>
            </a:r>
          </a:p>
          <a:p>
            <a:r>
              <a:rPr lang="en-US" dirty="0" smtClean="0"/>
              <a:t>The murder of Edward V </a:t>
            </a:r>
          </a:p>
          <a:p>
            <a:pPr marL="0" indent="0">
              <a:buNone/>
            </a:pPr>
            <a:r>
              <a:rPr lang="en-US" dirty="0" smtClean="0"/>
              <a:t>becomes public</a:t>
            </a:r>
          </a:p>
          <a:p>
            <a:r>
              <a:rPr lang="en-US" dirty="0" smtClean="0"/>
              <a:t>Richard’s ally, the Duke of </a:t>
            </a:r>
          </a:p>
          <a:p>
            <a:pPr marL="0" indent="0">
              <a:buNone/>
            </a:pPr>
            <a:r>
              <a:rPr lang="en-US" dirty="0" smtClean="0"/>
              <a:t>Buckingham, raises an army </a:t>
            </a:r>
          </a:p>
          <a:p>
            <a:pPr marL="0" indent="0">
              <a:buNone/>
            </a:pPr>
            <a:r>
              <a:rPr lang="en-US" dirty="0" smtClean="0"/>
              <a:t>against him</a:t>
            </a:r>
          </a:p>
          <a:p>
            <a:r>
              <a:rPr lang="en-US" dirty="0" smtClean="0"/>
              <a:t>Buckingham married to a </a:t>
            </a:r>
          </a:p>
          <a:p>
            <a:pPr marL="0" indent="0">
              <a:buNone/>
            </a:pPr>
            <a:r>
              <a:rPr lang="en-US" dirty="0" smtClean="0"/>
              <a:t>Woodville…</a:t>
            </a:r>
            <a:endParaRPr lang="en-US" dirty="0"/>
          </a:p>
          <a:p>
            <a:r>
              <a:rPr lang="en-US" dirty="0" smtClean="0"/>
              <a:t>After the Princes in the Tower, </a:t>
            </a:r>
          </a:p>
          <a:p>
            <a:pPr marL="0" indent="0">
              <a:buNone/>
            </a:pPr>
            <a:r>
              <a:rPr lang="en-US" dirty="0" smtClean="0"/>
              <a:t>who’s next in line?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2984" y="1447800"/>
            <a:ext cx="3788985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8606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Buckingham’s Rebellion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It’s Henry Tudor!</a:t>
            </a:r>
          </a:p>
          <a:p>
            <a:r>
              <a:rPr lang="en-US" dirty="0" smtClean="0"/>
              <a:t>Buckingham’s plan – </a:t>
            </a:r>
          </a:p>
          <a:p>
            <a:pPr marL="0" indent="0">
              <a:buNone/>
            </a:pPr>
            <a:r>
              <a:rPr lang="en-US" dirty="0" smtClean="0"/>
              <a:t>marry Henry to Edward IV’s </a:t>
            </a:r>
          </a:p>
          <a:p>
            <a:pPr marL="0" indent="0">
              <a:buNone/>
            </a:pPr>
            <a:r>
              <a:rPr lang="en-US" dirty="0" smtClean="0"/>
              <a:t>eldest daughter Elizabeth</a:t>
            </a:r>
          </a:p>
          <a:p>
            <a:r>
              <a:rPr lang="en-US" dirty="0" smtClean="0"/>
              <a:t>Lancaster + York = Tudor</a:t>
            </a:r>
          </a:p>
          <a:p>
            <a:r>
              <a:rPr lang="en-US" dirty="0" smtClean="0"/>
              <a:t>Storms prevent Henry’s </a:t>
            </a:r>
          </a:p>
          <a:p>
            <a:pPr marL="0" indent="0">
              <a:buNone/>
            </a:pPr>
            <a:r>
              <a:rPr lang="en-US" dirty="0" smtClean="0"/>
              <a:t>arrival in England</a:t>
            </a:r>
          </a:p>
          <a:p>
            <a:r>
              <a:rPr lang="en-US" dirty="0" smtClean="0"/>
              <a:t>Richard defeats Buckingham</a:t>
            </a:r>
          </a:p>
          <a:p>
            <a:r>
              <a:rPr lang="en-US" dirty="0" smtClean="0"/>
              <a:t>1484 – Plan to marry Richard III </a:t>
            </a:r>
          </a:p>
          <a:p>
            <a:pPr marL="0" indent="0">
              <a:buNone/>
            </a:pPr>
            <a:r>
              <a:rPr lang="en-US" dirty="0" smtClean="0"/>
              <a:t>to Elizabeth</a:t>
            </a:r>
          </a:p>
          <a:p>
            <a:r>
              <a:rPr lang="en-US" dirty="0" smtClean="0"/>
              <a:t>Richard’s supporters are </a:t>
            </a:r>
          </a:p>
          <a:p>
            <a:pPr marL="0" indent="0">
              <a:buNone/>
            </a:pPr>
            <a:r>
              <a:rPr lang="en-US" dirty="0" smtClean="0"/>
              <a:t>anti-Woodville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4094" y="1345550"/>
            <a:ext cx="3889377" cy="5360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5483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Battle of Bosworth Field (1485)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France finances a second </a:t>
            </a:r>
          </a:p>
          <a:p>
            <a:pPr marL="0" indent="0">
              <a:buNone/>
            </a:pPr>
            <a:r>
              <a:rPr lang="en-US" dirty="0" smtClean="0"/>
              <a:t>invasion by Henry</a:t>
            </a:r>
          </a:p>
          <a:p>
            <a:r>
              <a:rPr lang="en-US" dirty="0" smtClean="0"/>
              <a:t>5,000 Lancaster/Tudor forces vs. </a:t>
            </a:r>
          </a:p>
          <a:p>
            <a:pPr marL="0" indent="0">
              <a:buNone/>
            </a:pPr>
            <a:r>
              <a:rPr lang="en-US" dirty="0" smtClean="0"/>
              <a:t>8,000 Yorkist</a:t>
            </a:r>
          </a:p>
          <a:p>
            <a:r>
              <a:rPr lang="en-US" dirty="0" smtClean="0"/>
              <a:t>Was Richard betrayed by Baron </a:t>
            </a:r>
          </a:p>
          <a:p>
            <a:pPr marL="0" indent="0">
              <a:buNone/>
            </a:pPr>
            <a:r>
              <a:rPr lang="en-US" dirty="0" smtClean="0"/>
              <a:t>Stanley, Margaret Beaufort’s new </a:t>
            </a:r>
          </a:p>
          <a:p>
            <a:pPr marL="0" indent="0">
              <a:buNone/>
            </a:pPr>
            <a:r>
              <a:rPr lang="en-US" dirty="0" smtClean="0"/>
              <a:t>husband?</a:t>
            </a:r>
          </a:p>
          <a:p>
            <a:r>
              <a:rPr lang="en-US" dirty="0" smtClean="0"/>
              <a:t>Richard attempts to kill Henry </a:t>
            </a:r>
          </a:p>
          <a:p>
            <a:pPr marL="0" indent="0">
              <a:buNone/>
            </a:pPr>
            <a:r>
              <a:rPr lang="en-US" dirty="0" smtClean="0"/>
              <a:t>directly (comes within a swords </a:t>
            </a:r>
          </a:p>
          <a:p>
            <a:pPr marL="0" indent="0">
              <a:buNone/>
            </a:pPr>
            <a:r>
              <a:rPr lang="en-US" dirty="0" smtClean="0"/>
              <a:t>length)</a:t>
            </a:r>
          </a:p>
          <a:p>
            <a:r>
              <a:rPr lang="en-US" dirty="0" smtClean="0"/>
              <a:t>Instead Richard killed (last English </a:t>
            </a:r>
          </a:p>
          <a:p>
            <a:pPr marL="0" indent="0">
              <a:buNone/>
            </a:pPr>
            <a:r>
              <a:rPr lang="en-US" dirty="0" smtClean="0"/>
              <a:t>king to die in battle)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997" y="1371600"/>
            <a:ext cx="3373003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3092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Henry VII (r. 1485-1509)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Marriage to Elizabeth of York</a:t>
            </a:r>
          </a:p>
          <a:p>
            <a:r>
              <a:rPr lang="en-US" dirty="0" smtClean="0"/>
              <a:t>Repeal of </a:t>
            </a:r>
            <a:r>
              <a:rPr lang="en-US" i="1" dirty="0" err="1" smtClean="0"/>
              <a:t>Titulus</a:t>
            </a:r>
            <a:r>
              <a:rPr lang="en-US" i="1" dirty="0" smtClean="0"/>
              <a:t> </a:t>
            </a:r>
            <a:r>
              <a:rPr lang="en-US" i="1" dirty="0" err="1" smtClean="0"/>
              <a:t>Regius</a:t>
            </a:r>
            <a:endParaRPr lang="en-US" i="1" dirty="0" smtClean="0"/>
          </a:p>
          <a:p>
            <a:r>
              <a:rPr lang="en-US" dirty="0" smtClean="0"/>
              <a:t>Retroactively declared king the </a:t>
            </a:r>
          </a:p>
          <a:p>
            <a:pPr marL="0" indent="0">
              <a:buNone/>
            </a:pPr>
            <a:r>
              <a:rPr lang="en-US" dirty="0" smtClean="0"/>
              <a:t>day before Bosworth Field</a:t>
            </a:r>
          </a:p>
          <a:p>
            <a:r>
              <a:rPr lang="en-US" dirty="0"/>
              <a:t>W</a:t>
            </a:r>
            <a:r>
              <a:rPr lang="en-US" dirty="0" smtClean="0"/>
              <a:t>hy does it matter?</a:t>
            </a:r>
          </a:p>
          <a:p>
            <a:r>
              <a:rPr lang="en-US" dirty="0" smtClean="0"/>
              <a:t>Bonds – written contracts of </a:t>
            </a:r>
          </a:p>
          <a:p>
            <a:pPr marL="0" indent="0">
              <a:buNone/>
            </a:pPr>
            <a:r>
              <a:rPr lang="en-US" dirty="0" smtClean="0"/>
              <a:t>loyalty with monetary penalties</a:t>
            </a:r>
          </a:p>
          <a:p>
            <a:r>
              <a:rPr lang="en-US" dirty="0" err="1" smtClean="0"/>
              <a:t>Recognisances</a:t>
            </a:r>
            <a:r>
              <a:rPr lang="en-US" dirty="0" smtClean="0"/>
              <a:t> – formal </a:t>
            </a:r>
          </a:p>
          <a:p>
            <a:pPr marL="0" indent="0">
              <a:buNone/>
            </a:pPr>
            <a:r>
              <a:rPr lang="en-US" dirty="0" smtClean="0"/>
              <a:t>acknowledgements of debts to the </a:t>
            </a:r>
          </a:p>
          <a:p>
            <a:pPr marL="0" indent="0">
              <a:buNone/>
            </a:pPr>
            <a:r>
              <a:rPr lang="en-US" dirty="0" smtClean="0"/>
              <a:t>crown</a:t>
            </a:r>
          </a:p>
          <a:p>
            <a:r>
              <a:rPr lang="en-US" dirty="0" smtClean="0"/>
              <a:t>Bans on livery – retainers wearing </a:t>
            </a:r>
          </a:p>
          <a:p>
            <a:pPr marL="0" indent="0">
              <a:buNone/>
            </a:pPr>
            <a:r>
              <a:rPr lang="en-US" dirty="0" smtClean="0"/>
              <a:t>a </a:t>
            </a:r>
            <a:r>
              <a:rPr lang="en-US" dirty="0" smtClean="0"/>
              <a:t>lord’s </a:t>
            </a:r>
            <a:r>
              <a:rPr lang="en-US" dirty="0" smtClean="0"/>
              <a:t>badge and uniform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7116" y="1371600"/>
            <a:ext cx="3557072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6633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Henry VII and Control of the Nobility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Limits on maintenance – the number of male servants a lord may employ… Why?</a:t>
            </a:r>
          </a:p>
          <a:p>
            <a:r>
              <a:rPr lang="en-US" dirty="0" smtClean="0"/>
              <a:t>King’s </a:t>
            </a:r>
            <a:r>
              <a:rPr lang="en-US" dirty="0" smtClean="0"/>
              <a:t>Council/Privy Council – </a:t>
            </a:r>
          </a:p>
          <a:p>
            <a:pPr lvl="1"/>
            <a:r>
              <a:rPr lang="en-US" dirty="0" smtClean="0"/>
              <a:t>Advisors with both advisory and executive abilities</a:t>
            </a:r>
          </a:p>
          <a:p>
            <a:pPr lvl="1"/>
            <a:r>
              <a:rPr lang="en-US" dirty="0" smtClean="0"/>
              <a:t>Taken from Parliament, clergy, </a:t>
            </a:r>
            <a:endParaRPr lang="en-US" dirty="0" smtClean="0"/>
          </a:p>
          <a:p>
            <a:pPr marL="457200" lvl="1" indent="0">
              <a:buNone/>
            </a:pPr>
            <a:r>
              <a:rPr lang="en-US" dirty="0" smtClean="0"/>
              <a:t>military</a:t>
            </a:r>
            <a:r>
              <a:rPr lang="en-US" dirty="0" smtClean="0"/>
              <a:t>, judges, and diplomats</a:t>
            </a:r>
          </a:p>
          <a:p>
            <a:r>
              <a:rPr lang="en-US" dirty="0" smtClean="0"/>
              <a:t>Court of the Star Chamber – </a:t>
            </a:r>
          </a:p>
          <a:p>
            <a:pPr lvl="1"/>
            <a:r>
              <a:rPr lang="en-US" dirty="0" smtClean="0"/>
              <a:t>Secret court where nobility </a:t>
            </a:r>
          </a:p>
          <a:p>
            <a:pPr marL="457200" lvl="1" indent="0">
              <a:buNone/>
            </a:pPr>
            <a:r>
              <a:rPr lang="en-US" dirty="0" smtClean="0"/>
              <a:t>could be tried by Privy Council</a:t>
            </a:r>
          </a:p>
          <a:p>
            <a:pPr lvl="1"/>
            <a:r>
              <a:rPr lang="en-US" dirty="0" smtClean="0"/>
              <a:t>No witnesses present</a:t>
            </a:r>
          </a:p>
          <a:p>
            <a:r>
              <a:rPr lang="en-US" dirty="0" smtClean="0"/>
              <a:t>Justices of the Peace – </a:t>
            </a:r>
          </a:p>
          <a:p>
            <a:pPr lvl="1"/>
            <a:r>
              <a:rPr lang="en-US" dirty="0" smtClean="0"/>
              <a:t>representatives in every </a:t>
            </a:r>
          </a:p>
          <a:p>
            <a:pPr marL="457200" lvl="1" indent="0">
              <a:buNone/>
            </a:pPr>
            <a:r>
              <a:rPr lang="en-US" dirty="0" smtClean="0"/>
              <a:t>shire/county</a:t>
            </a:r>
          </a:p>
          <a:p>
            <a:pPr lvl="1"/>
            <a:r>
              <a:rPr lang="en-US" dirty="0" smtClean="0"/>
              <a:t>guarantee laws are enforced</a:t>
            </a:r>
          </a:p>
          <a:p>
            <a:pPr lvl="1"/>
            <a:r>
              <a:rPr lang="en-US" dirty="0" smtClean="0"/>
              <a:t>Rotated annually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6808" y="2743200"/>
            <a:ext cx="4064723" cy="4082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0954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Henry VII and Economic Reform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Stability in the treasury</a:t>
            </a:r>
          </a:p>
          <a:p>
            <a:r>
              <a:rPr lang="en-US" dirty="0" smtClean="0"/>
              <a:t>“Morton’s Fork” and tax collection</a:t>
            </a:r>
          </a:p>
          <a:p>
            <a:r>
              <a:rPr lang="en-US" dirty="0" smtClean="0"/>
              <a:t>1490 – Treaty of Medina del Campo – diplomatic marriage with Spain (including 200,000 crown dowry) and free trade</a:t>
            </a:r>
          </a:p>
          <a:p>
            <a:r>
              <a:rPr lang="en-US" dirty="0" smtClean="0"/>
              <a:t>1492 – Peace of </a:t>
            </a:r>
            <a:r>
              <a:rPr lang="en-US" dirty="0" err="1" smtClean="0"/>
              <a:t>Étaples</a:t>
            </a:r>
            <a:r>
              <a:rPr lang="en-US" dirty="0" smtClean="0"/>
              <a:t> – </a:t>
            </a:r>
          </a:p>
          <a:p>
            <a:pPr marL="0" indent="0">
              <a:buNone/>
            </a:pPr>
            <a:r>
              <a:rPr lang="en-US" dirty="0" smtClean="0"/>
              <a:t>France pays England </a:t>
            </a:r>
          </a:p>
          <a:p>
            <a:pPr marL="0" indent="0">
              <a:buNone/>
            </a:pPr>
            <a:r>
              <a:rPr lang="en-US" dirty="0" smtClean="0"/>
              <a:t>50,000 crowns per year</a:t>
            </a:r>
          </a:p>
          <a:p>
            <a:r>
              <a:rPr lang="en-US" dirty="0" smtClean="0"/>
              <a:t>1496 – political concessions </a:t>
            </a:r>
          </a:p>
          <a:p>
            <a:pPr marL="0" indent="0">
              <a:buNone/>
            </a:pPr>
            <a:r>
              <a:rPr lang="en-US" dirty="0" smtClean="0"/>
              <a:t>for opening trade with the </a:t>
            </a:r>
          </a:p>
          <a:p>
            <a:pPr marL="0" indent="0">
              <a:buNone/>
            </a:pPr>
            <a:r>
              <a:rPr lang="en-US" dirty="0" smtClean="0"/>
              <a:t>Netherlands</a:t>
            </a:r>
          </a:p>
          <a:p>
            <a:r>
              <a:rPr lang="en-US" dirty="0" smtClean="0"/>
              <a:t>Expansion of navy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9" y="3200401"/>
            <a:ext cx="4610883" cy="3570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5885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Henry VII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3340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End of </a:t>
            </a:r>
            <a:r>
              <a:rPr lang="en-US" dirty="0" err="1" smtClean="0"/>
              <a:t>Plantagenets</a:t>
            </a:r>
            <a:r>
              <a:rPr lang="en-US" dirty="0" smtClean="0"/>
              <a:t>, </a:t>
            </a:r>
          </a:p>
          <a:p>
            <a:pPr marL="0" indent="0">
              <a:buNone/>
            </a:pPr>
            <a:r>
              <a:rPr lang="en-US" dirty="0" smtClean="0"/>
              <a:t>beginning of the Tudors</a:t>
            </a:r>
          </a:p>
          <a:p>
            <a:r>
              <a:rPr lang="en-US" dirty="0" smtClean="0"/>
              <a:t>1502 – Arthur Tudor, </a:t>
            </a:r>
          </a:p>
          <a:p>
            <a:pPr marL="0" indent="0">
              <a:buNone/>
            </a:pPr>
            <a:r>
              <a:rPr lang="en-US" dirty="0" smtClean="0"/>
              <a:t>Henry’s air dies</a:t>
            </a:r>
          </a:p>
          <a:p>
            <a:pPr lvl="1"/>
            <a:r>
              <a:rPr lang="en-US" dirty="0" smtClean="0"/>
              <a:t>Five months after marrying </a:t>
            </a:r>
          </a:p>
          <a:p>
            <a:pPr marL="457200" lvl="1" indent="0">
              <a:buNone/>
            </a:pPr>
            <a:r>
              <a:rPr lang="en-US" dirty="0" smtClean="0"/>
              <a:t>Catherine of Aragon</a:t>
            </a:r>
          </a:p>
          <a:p>
            <a:pPr lvl="1"/>
            <a:r>
              <a:rPr lang="en-US" dirty="0" smtClean="0"/>
              <a:t>Attempts to marry </a:t>
            </a:r>
          </a:p>
          <a:p>
            <a:pPr marL="457200" lvl="1" indent="0">
              <a:buNone/>
            </a:pPr>
            <a:r>
              <a:rPr lang="en-US" dirty="0" smtClean="0"/>
              <a:t>Catherine to Henry or his son</a:t>
            </a:r>
            <a:endParaRPr lang="en-US" dirty="0"/>
          </a:p>
          <a:p>
            <a:r>
              <a:rPr lang="en-US" dirty="0" smtClean="0"/>
              <a:t>1503 – Queen Elizabeth dies </a:t>
            </a:r>
          </a:p>
          <a:p>
            <a:pPr marL="0" indent="0">
              <a:buNone/>
            </a:pPr>
            <a:r>
              <a:rPr lang="en-US" dirty="0" smtClean="0"/>
              <a:t>in childbirth</a:t>
            </a:r>
          </a:p>
          <a:p>
            <a:r>
              <a:rPr lang="en-US" dirty="0" smtClean="0"/>
              <a:t>1509 – Henry VII dies</a:t>
            </a:r>
            <a:endParaRPr lang="en-US" dirty="0"/>
          </a:p>
          <a:p>
            <a:r>
              <a:rPr lang="en-US" dirty="0" smtClean="0"/>
              <a:t>Henry VIII (r. 1509-1547) –</a:t>
            </a:r>
          </a:p>
          <a:p>
            <a:pPr marL="0" indent="0">
              <a:buNone/>
            </a:pPr>
            <a:r>
              <a:rPr lang="en-US" dirty="0" smtClean="0"/>
              <a:t>Only legitimate son to survive his</a:t>
            </a:r>
          </a:p>
          <a:p>
            <a:pPr marL="0" indent="0">
              <a:buNone/>
            </a:pPr>
            <a:r>
              <a:rPr lang="en-US" dirty="0" smtClean="0"/>
              <a:t>father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564" y="1295400"/>
            <a:ext cx="4263550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5737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Tudor Rose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119981"/>
            <a:ext cx="5661820" cy="5661820"/>
          </a:xfrm>
        </p:spPr>
      </p:pic>
    </p:spTree>
    <p:extLst>
      <p:ext uri="{BB962C8B-B14F-4D97-AF65-F5344CB8AC3E}">
        <p14:creationId xmlns:p14="http://schemas.microsoft.com/office/powerpoint/2010/main" val="41273298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Rivals to the Tudors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Beginning a new dynasty should clear away past claims to the throne</a:t>
            </a:r>
          </a:p>
          <a:p>
            <a:r>
              <a:rPr lang="en-US" dirty="0" smtClean="0"/>
              <a:t>Union of Lancaster and York should satisfy major claimants</a:t>
            </a:r>
          </a:p>
          <a:p>
            <a:r>
              <a:rPr lang="en-US" dirty="0" smtClean="0"/>
              <a:t>Yorkist revolts in 1486, 1487, 1490</a:t>
            </a:r>
          </a:p>
          <a:p>
            <a:r>
              <a:rPr lang="en-US" dirty="0" smtClean="0"/>
              <a:t>Lambert </a:t>
            </a:r>
            <a:r>
              <a:rPr lang="en-US" dirty="0" err="1" smtClean="0"/>
              <a:t>Simnel</a:t>
            </a:r>
            <a:r>
              <a:rPr lang="en-US" dirty="0" smtClean="0"/>
              <a:t> – impersonated the </a:t>
            </a:r>
          </a:p>
          <a:p>
            <a:pPr marL="0" indent="0">
              <a:buNone/>
            </a:pPr>
            <a:r>
              <a:rPr lang="en-US" dirty="0" smtClean="0"/>
              <a:t>imprisoned Duke of Warwick, son of </a:t>
            </a:r>
          </a:p>
          <a:p>
            <a:pPr marL="0" indent="0">
              <a:buNone/>
            </a:pPr>
            <a:r>
              <a:rPr lang="en-US" dirty="0" smtClean="0"/>
              <a:t>Clarence</a:t>
            </a:r>
          </a:p>
          <a:p>
            <a:r>
              <a:rPr lang="en-US" dirty="0" smtClean="0"/>
              <a:t>Perkin Warbeck – impersonated Richard, </a:t>
            </a:r>
          </a:p>
          <a:p>
            <a:pPr marL="0" indent="0">
              <a:buNone/>
            </a:pPr>
            <a:r>
              <a:rPr lang="en-US" dirty="0" smtClean="0"/>
              <a:t>Duke of York, younger Prince of the Tower, </a:t>
            </a:r>
          </a:p>
          <a:p>
            <a:pPr marL="0" indent="0">
              <a:buNone/>
            </a:pPr>
            <a:r>
              <a:rPr lang="en-US" dirty="0" smtClean="0"/>
              <a:t>invaded England in 1491, 1495, 1496, and </a:t>
            </a:r>
          </a:p>
          <a:p>
            <a:pPr marL="0" indent="0">
              <a:buNone/>
            </a:pPr>
            <a:r>
              <a:rPr lang="en-US" dirty="0" smtClean="0"/>
              <a:t>1497</a:t>
            </a:r>
          </a:p>
          <a:p>
            <a:r>
              <a:rPr lang="en-US" dirty="0" smtClean="0"/>
              <a:t>Forgiveness of nobles who would take </a:t>
            </a:r>
          </a:p>
          <a:p>
            <a:pPr marL="0" indent="0">
              <a:buNone/>
            </a:pPr>
            <a:r>
              <a:rPr lang="en-US" dirty="0" smtClean="0"/>
              <a:t>oaths and bonds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2570922"/>
            <a:ext cx="3124200" cy="4210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6475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Henry VIII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Charged with preserving Tudor </a:t>
            </a:r>
          </a:p>
          <a:p>
            <a:pPr marL="0" indent="0">
              <a:buNone/>
            </a:pPr>
            <a:r>
              <a:rPr lang="en-US" dirty="0" smtClean="0"/>
              <a:t>dynasty</a:t>
            </a:r>
          </a:p>
          <a:p>
            <a:r>
              <a:rPr lang="en-US" dirty="0" smtClean="0"/>
              <a:t>Marriage to Catherine of Aragon</a:t>
            </a:r>
          </a:p>
          <a:p>
            <a:r>
              <a:rPr lang="en-US" dirty="0" smtClean="0"/>
              <a:t>The King’s Great Matter</a:t>
            </a:r>
          </a:p>
          <a:p>
            <a:pPr lvl="1"/>
            <a:r>
              <a:rPr lang="en-US" dirty="0" smtClean="0"/>
              <a:t>No legitimate sons</a:t>
            </a:r>
          </a:p>
          <a:p>
            <a:pPr lvl="1"/>
            <a:r>
              <a:rPr lang="en-US" dirty="0" smtClean="0"/>
              <a:t>A daughter, Mary, too young to </a:t>
            </a:r>
          </a:p>
          <a:p>
            <a:pPr marL="457200" lvl="1" indent="0">
              <a:buNone/>
            </a:pPr>
            <a:r>
              <a:rPr lang="en-US" dirty="0" smtClean="0"/>
              <a:t>produce a grandson</a:t>
            </a:r>
          </a:p>
          <a:p>
            <a:pPr lvl="1"/>
            <a:r>
              <a:rPr lang="en-US" dirty="0" smtClean="0"/>
              <a:t>Henry </a:t>
            </a:r>
            <a:r>
              <a:rPr lang="en-US" dirty="0" err="1" smtClean="0"/>
              <a:t>FitzRoy</a:t>
            </a:r>
            <a:r>
              <a:rPr lang="en-US" dirty="0" smtClean="0"/>
              <a:t>, Duke of Richmond</a:t>
            </a:r>
          </a:p>
          <a:p>
            <a:pPr lvl="1"/>
            <a:r>
              <a:rPr lang="en-US" dirty="0" smtClean="0"/>
              <a:t>Second Succession Act</a:t>
            </a:r>
          </a:p>
          <a:p>
            <a:pPr lvl="1"/>
            <a:r>
              <a:rPr lang="en-US" dirty="0" smtClean="0"/>
              <a:t>Annul marriage to Catherine</a:t>
            </a:r>
            <a:endParaRPr lang="en-US" dirty="0"/>
          </a:p>
          <a:p>
            <a:r>
              <a:rPr lang="en-US" dirty="0" smtClean="0"/>
              <a:t>Papal authority and the English </a:t>
            </a:r>
          </a:p>
          <a:p>
            <a:pPr marL="0" indent="0">
              <a:buNone/>
            </a:pPr>
            <a:r>
              <a:rPr lang="en-US" dirty="0" smtClean="0"/>
              <a:t>Reformation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1431418"/>
            <a:ext cx="3431278" cy="533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9576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Henry VIII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1527 – argument for annulment </a:t>
            </a:r>
          </a:p>
          <a:p>
            <a:pPr marL="0" indent="0">
              <a:buNone/>
            </a:pPr>
            <a:r>
              <a:rPr lang="en-US" dirty="0" smtClean="0"/>
              <a:t>presented to Pope Clement VII</a:t>
            </a:r>
          </a:p>
          <a:p>
            <a:r>
              <a:rPr lang="en-US" dirty="0" smtClean="0"/>
              <a:t>1531 – Catherine banished </a:t>
            </a:r>
          </a:p>
          <a:p>
            <a:pPr marL="0" indent="0">
              <a:buNone/>
            </a:pPr>
            <a:r>
              <a:rPr lang="en-US" dirty="0" smtClean="0"/>
              <a:t>from court</a:t>
            </a:r>
          </a:p>
          <a:p>
            <a:r>
              <a:rPr lang="en-US" dirty="0" smtClean="0"/>
              <a:t>Strained relationships with </a:t>
            </a:r>
          </a:p>
          <a:p>
            <a:pPr marL="0" indent="0">
              <a:buNone/>
            </a:pPr>
            <a:r>
              <a:rPr lang="en-US" dirty="0" smtClean="0"/>
              <a:t>Charles V, Holy Roman Emperor, </a:t>
            </a:r>
          </a:p>
          <a:p>
            <a:pPr marL="0" indent="0">
              <a:buNone/>
            </a:pPr>
            <a:r>
              <a:rPr lang="en-US" dirty="0" smtClean="0"/>
              <a:t>King of Spain, and Catherine’s </a:t>
            </a:r>
          </a:p>
          <a:p>
            <a:pPr marL="0" indent="0">
              <a:buNone/>
            </a:pPr>
            <a:r>
              <a:rPr lang="en-US" dirty="0" smtClean="0"/>
              <a:t>nephew</a:t>
            </a:r>
          </a:p>
          <a:p>
            <a:r>
              <a:rPr lang="en-US" dirty="0" smtClean="0"/>
              <a:t>1532 – marriage to Anne Boleyn</a:t>
            </a:r>
          </a:p>
          <a:p>
            <a:r>
              <a:rPr lang="en-US" dirty="0" smtClean="0"/>
              <a:t>1534 – Act of Supremacy and the </a:t>
            </a:r>
          </a:p>
          <a:p>
            <a:pPr marL="0" indent="0">
              <a:buNone/>
            </a:pPr>
            <a:r>
              <a:rPr lang="en-US" dirty="0" smtClean="0"/>
              <a:t>Church of England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125" y="1295400"/>
            <a:ext cx="3673475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0029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Henry VIII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1536 – Catherine of Aragon </a:t>
            </a:r>
          </a:p>
          <a:p>
            <a:pPr marL="0" indent="0">
              <a:buNone/>
            </a:pPr>
            <a:r>
              <a:rPr lang="en-US" dirty="0" smtClean="0"/>
              <a:t>dies</a:t>
            </a:r>
          </a:p>
          <a:p>
            <a:r>
              <a:rPr lang="en-US" dirty="0" smtClean="0"/>
              <a:t>Henry orders a celebration</a:t>
            </a:r>
          </a:p>
          <a:p>
            <a:pPr lvl="1"/>
            <a:r>
              <a:rPr lang="en-US" dirty="0" smtClean="0"/>
              <a:t>Injured in a joust</a:t>
            </a:r>
          </a:p>
          <a:p>
            <a:pPr lvl="1"/>
            <a:r>
              <a:rPr lang="en-US" dirty="0" smtClean="0"/>
              <a:t>Queen Anne miscarries a </a:t>
            </a:r>
          </a:p>
          <a:p>
            <a:pPr marL="457200" lvl="1" indent="0">
              <a:buNone/>
            </a:pPr>
            <a:r>
              <a:rPr lang="en-US" dirty="0" smtClean="0"/>
              <a:t>son</a:t>
            </a:r>
            <a:endParaRPr lang="en-US" dirty="0"/>
          </a:p>
          <a:p>
            <a:r>
              <a:rPr lang="en-US" dirty="0" smtClean="0"/>
              <a:t>Moves against Boleyn family</a:t>
            </a:r>
          </a:p>
          <a:p>
            <a:r>
              <a:rPr lang="en-US" dirty="0" smtClean="0"/>
              <a:t>Anne accused of adultery and </a:t>
            </a:r>
          </a:p>
          <a:p>
            <a:pPr marL="0" indent="0">
              <a:buNone/>
            </a:pPr>
            <a:r>
              <a:rPr lang="en-US" dirty="0" smtClean="0"/>
              <a:t>treason and executed</a:t>
            </a:r>
          </a:p>
          <a:p>
            <a:r>
              <a:rPr lang="en-US" dirty="0" smtClean="0"/>
              <a:t>Marriage to Jane Seymour</a:t>
            </a:r>
          </a:p>
          <a:p>
            <a:r>
              <a:rPr lang="en-US" dirty="0" smtClean="0"/>
              <a:t>1537 – Prince Edward born</a:t>
            </a:r>
          </a:p>
          <a:p>
            <a:r>
              <a:rPr lang="en-US" dirty="0" smtClean="0"/>
              <a:t>Jane dies shortly after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8324" y="1371600"/>
            <a:ext cx="4078996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8571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Henry VIII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Second Act of Succession – </a:t>
            </a:r>
          </a:p>
          <a:p>
            <a:pPr marL="0" indent="0">
              <a:buNone/>
            </a:pPr>
            <a:r>
              <a:rPr lang="en-US" dirty="0" smtClean="0"/>
              <a:t>delegitimizes previous </a:t>
            </a:r>
          </a:p>
          <a:p>
            <a:pPr marL="0" indent="0">
              <a:buNone/>
            </a:pPr>
            <a:r>
              <a:rPr lang="en-US" dirty="0" smtClean="0"/>
              <a:t>children</a:t>
            </a:r>
          </a:p>
          <a:p>
            <a:r>
              <a:rPr lang="en-US" dirty="0" smtClean="0"/>
              <a:t>Continued marriages to </a:t>
            </a:r>
          </a:p>
          <a:p>
            <a:pPr marL="0" indent="0">
              <a:buNone/>
            </a:pPr>
            <a:r>
              <a:rPr lang="en-US" dirty="0" smtClean="0"/>
              <a:t>secure succession</a:t>
            </a:r>
          </a:p>
          <a:p>
            <a:r>
              <a:rPr lang="en-US" dirty="0" smtClean="0"/>
              <a:t>Anne of Cleaves – 1540 (six </a:t>
            </a:r>
          </a:p>
          <a:p>
            <a:pPr marL="0" indent="0">
              <a:buNone/>
            </a:pPr>
            <a:r>
              <a:rPr lang="en-US" dirty="0" smtClean="0"/>
              <a:t>months)</a:t>
            </a:r>
          </a:p>
          <a:p>
            <a:r>
              <a:rPr lang="en-US" dirty="0" smtClean="0"/>
              <a:t>Catherine Howard – 1540-1542</a:t>
            </a:r>
          </a:p>
          <a:p>
            <a:pPr lvl="1"/>
            <a:r>
              <a:rPr lang="en-US" dirty="0" smtClean="0"/>
              <a:t>Executed for adultery</a:t>
            </a:r>
            <a:endParaRPr lang="en-US" dirty="0"/>
          </a:p>
          <a:p>
            <a:r>
              <a:rPr lang="en-US" dirty="0" smtClean="0"/>
              <a:t>Catherine Parr – 1544-1547</a:t>
            </a:r>
          </a:p>
          <a:p>
            <a:r>
              <a:rPr lang="en-US" dirty="0" smtClean="0"/>
              <a:t>1547 – Henry VIII dies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1372553"/>
            <a:ext cx="3733800" cy="5180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0377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Tudors after Henry VIII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Edward VI (r. 1547-1553)</a:t>
            </a:r>
          </a:p>
          <a:p>
            <a:pPr lvl="1"/>
            <a:r>
              <a:rPr lang="en-US" dirty="0"/>
              <a:t>D</a:t>
            </a:r>
            <a:r>
              <a:rPr lang="en-US" dirty="0" smtClean="0"/>
              <a:t>ied heirless at the age of </a:t>
            </a:r>
          </a:p>
          <a:p>
            <a:pPr marL="457200" lvl="1" indent="0">
              <a:buNone/>
            </a:pPr>
            <a:r>
              <a:rPr lang="en-US" dirty="0" smtClean="0"/>
              <a:t>15</a:t>
            </a:r>
          </a:p>
          <a:p>
            <a:r>
              <a:rPr lang="en-US" dirty="0" smtClean="0"/>
              <a:t>Mary I (r. 1553-1558)</a:t>
            </a:r>
          </a:p>
          <a:p>
            <a:pPr lvl="1"/>
            <a:r>
              <a:rPr lang="en-US" dirty="0" smtClean="0"/>
              <a:t>Daughter of Henry and </a:t>
            </a:r>
          </a:p>
          <a:p>
            <a:pPr marL="457200" lvl="1" indent="0">
              <a:buNone/>
            </a:pPr>
            <a:r>
              <a:rPr lang="en-US" dirty="0" smtClean="0"/>
              <a:t>Catherine of Aragon</a:t>
            </a:r>
          </a:p>
          <a:p>
            <a:pPr lvl="1"/>
            <a:r>
              <a:rPr lang="en-US" dirty="0" smtClean="0"/>
              <a:t>“Bloody Mary”</a:t>
            </a:r>
          </a:p>
          <a:p>
            <a:pPr lvl="1"/>
            <a:r>
              <a:rPr lang="en-US" dirty="0" smtClean="0"/>
              <a:t>Married Philip II of Spain</a:t>
            </a:r>
          </a:p>
          <a:p>
            <a:pPr lvl="1"/>
            <a:r>
              <a:rPr lang="en-US" dirty="0" smtClean="0"/>
              <a:t>Died heirless</a:t>
            </a:r>
            <a:endParaRPr lang="en-US" dirty="0"/>
          </a:p>
          <a:p>
            <a:r>
              <a:rPr lang="en-US" dirty="0" smtClean="0"/>
              <a:t>Elizabeth I (r. 1558-1603)</a:t>
            </a:r>
          </a:p>
          <a:p>
            <a:pPr lvl="1"/>
            <a:r>
              <a:rPr lang="en-US" dirty="0" smtClean="0"/>
              <a:t>Daughter of Henry and Anne </a:t>
            </a:r>
          </a:p>
          <a:p>
            <a:pPr marL="457200" lvl="1" indent="0">
              <a:buNone/>
            </a:pPr>
            <a:r>
              <a:rPr lang="en-US" dirty="0" smtClean="0"/>
              <a:t>Boleyn</a:t>
            </a:r>
          </a:p>
          <a:p>
            <a:pPr lvl="1"/>
            <a:r>
              <a:rPr lang="en-US" dirty="0" smtClean="0"/>
              <a:t>“Virgin Queen”</a:t>
            </a:r>
          </a:p>
          <a:p>
            <a:pPr lvl="1"/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1" y="1219200"/>
            <a:ext cx="4080164" cy="5482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4995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Akira Kurosawa’s </a:t>
            </a:r>
            <a:r>
              <a:rPr lang="en-US" i="1" dirty="0" smtClean="0"/>
              <a:t>Throne of Blood</a:t>
            </a:r>
            <a:r>
              <a:rPr lang="en-US" dirty="0" smtClean="0"/>
              <a:t> (1957)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Shakespeare’s </a:t>
            </a:r>
            <a:r>
              <a:rPr lang="en-US" i="1" dirty="0" smtClean="0"/>
              <a:t>Macbeth</a:t>
            </a:r>
            <a:r>
              <a:rPr lang="en-US" dirty="0" smtClean="0"/>
              <a:t> set </a:t>
            </a:r>
          </a:p>
          <a:p>
            <a:pPr marL="0" indent="0">
              <a:buNone/>
            </a:pPr>
            <a:r>
              <a:rPr lang="en-US" dirty="0" smtClean="0"/>
              <a:t>in Japan</a:t>
            </a:r>
          </a:p>
          <a:p>
            <a:r>
              <a:rPr lang="en-US" dirty="0" smtClean="0"/>
              <a:t>Sengoku or Warring States </a:t>
            </a:r>
          </a:p>
          <a:p>
            <a:pPr marL="0" indent="0">
              <a:buNone/>
            </a:pPr>
            <a:r>
              <a:rPr lang="en-US" dirty="0" smtClean="0"/>
              <a:t>Period (ca. 1467-1603)</a:t>
            </a:r>
          </a:p>
          <a:p>
            <a:r>
              <a:rPr lang="en-US" dirty="0" smtClean="0"/>
              <a:t>Emperor – Shogun – daimyo </a:t>
            </a:r>
          </a:p>
          <a:p>
            <a:pPr marL="0" indent="0">
              <a:buNone/>
            </a:pPr>
            <a:r>
              <a:rPr lang="en-US" dirty="0" smtClean="0"/>
              <a:t>– samurai</a:t>
            </a:r>
          </a:p>
          <a:p>
            <a:r>
              <a:rPr lang="en-US" dirty="0" smtClean="0"/>
              <a:t>Plot: </a:t>
            </a:r>
            <a:r>
              <a:rPr lang="en-US" dirty="0" err="1" smtClean="0"/>
              <a:t>Washizu</a:t>
            </a:r>
            <a:r>
              <a:rPr lang="en-US" dirty="0" smtClean="0"/>
              <a:t> and Miki are </a:t>
            </a:r>
          </a:p>
          <a:p>
            <a:pPr marL="0" indent="0">
              <a:buNone/>
            </a:pPr>
            <a:r>
              <a:rPr lang="en-US" dirty="0" smtClean="0"/>
              <a:t>samurai commanders serving </a:t>
            </a:r>
          </a:p>
          <a:p>
            <a:pPr marL="0" indent="0">
              <a:buNone/>
            </a:pPr>
            <a:r>
              <a:rPr lang="en-US" dirty="0" smtClean="0"/>
              <a:t>the daimyo Tsuzuki. Returning </a:t>
            </a:r>
          </a:p>
          <a:p>
            <a:pPr marL="0" indent="0">
              <a:buNone/>
            </a:pPr>
            <a:r>
              <a:rPr lang="en-US" dirty="0" smtClean="0"/>
              <a:t>from battle, they receive a </a:t>
            </a:r>
          </a:p>
          <a:p>
            <a:pPr marL="0" indent="0">
              <a:buNone/>
            </a:pPr>
            <a:r>
              <a:rPr lang="en-US" dirty="0" smtClean="0"/>
              <a:t>prophecy from a spirit about their </a:t>
            </a:r>
          </a:p>
          <a:p>
            <a:pPr marL="0" indent="0">
              <a:buNone/>
            </a:pPr>
            <a:r>
              <a:rPr lang="en-US" dirty="0" smtClean="0"/>
              <a:t>futures…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2084" y="1524000"/>
            <a:ext cx="3701915" cy="521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4874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611</TotalTime>
  <Words>1186</Words>
  <Application>Microsoft Office PowerPoint</Application>
  <PresentationFormat>On-screen Show (4:3)</PresentationFormat>
  <Paragraphs>259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Did Henry VII Invent the War of the Roses?</vt:lpstr>
      <vt:lpstr>The Lancasters, Beauforts, and Tudors</vt:lpstr>
      <vt:lpstr>The Lancasters, Beauforts, and Tudors</vt:lpstr>
      <vt:lpstr>The Lancasters, Beauforts, and Tudors</vt:lpstr>
      <vt:lpstr>The Lancasters, Beauforts, and Tudors</vt:lpstr>
      <vt:lpstr>Tudors and the War of the Roses</vt:lpstr>
      <vt:lpstr>Richard III (r. 1483-1485)</vt:lpstr>
      <vt:lpstr>Buckingham’s Rebellion (1483)</vt:lpstr>
      <vt:lpstr>Buckingham’s Rebellion</vt:lpstr>
      <vt:lpstr>Battle of Bosworth Field (1485)</vt:lpstr>
      <vt:lpstr>Henry VII (r. 1485-1509)</vt:lpstr>
      <vt:lpstr>Henry VII and Control of the Nobility</vt:lpstr>
      <vt:lpstr>Henry VII and Economic Reform</vt:lpstr>
      <vt:lpstr>Henry VII</vt:lpstr>
      <vt:lpstr>The Tudor Rose</vt:lpstr>
      <vt:lpstr>Rivals to the Tudors</vt:lpstr>
      <vt:lpstr>Henry VIII</vt:lpstr>
      <vt:lpstr>Henry VIII</vt:lpstr>
      <vt:lpstr>Henry VIII</vt:lpstr>
      <vt:lpstr>Henry VIII</vt:lpstr>
      <vt:lpstr>The Tudors after Henry VIII</vt:lpstr>
      <vt:lpstr>Akira Kurosawa’s Throne of Blood (1957)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</dc:creator>
  <cp:lastModifiedBy>haugrt</cp:lastModifiedBy>
  <cp:revision>27</cp:revision>
  <dcterms:created xsi:type="dcterms:W3CDTF">2014-11-18T19:37:46Z</dcterms:created>
  <dcterms:modified xsi:type="dcterms:W3CDTF">2014-11-19T17:09:11Z</dcterms:modified>
</cp:coreProperties>
</file>