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6" r:id="rId20"/>
    <p:sldId id="274" r:id="rId21"/>
    <p:sldId id="275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1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A8863-C786-4550-AEFB-D7F93BFE22BC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78F5C-BDF8-48D8-B18C-CEECCA8FA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035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A8863-C786-4550-AEFB-D7F93BFE22BC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78F5C-BDF8-48D8-B18C-CEECCA8FA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151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A8863-C786-4550-AEFB-D7F93BFE22BC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78F5C-BDF8-48D8-B18C-CEECCA8FA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056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A8863-C786-4550-AEFB-D7F93BFE22BC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78F5C-BDF8-48D8-B18C-CEECCA8FA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636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A8863-C786-4550-AEFB-D7F93BFE22BC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78F5C-BDF8-48D8-B18C-CEECCA8FA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782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A8863-C786-4550-AEFB-D7F93BFE22BC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78F5C-BDF8-48D8-B18C-CEECCA8FA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162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A8863-C786-4550-AEFB-D7F93BFE22BC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78F5C-BDF8-48D8-B18C-CEECCA8FA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681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A8863-C786-4550-AEFB-D7F93BFE22BC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78F5C-BDF8-48D8-B18C-CEECCA8FA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721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A8863-C786-4550-AEFB-D7F93BFE22BC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78F5C-BDF8-48D8-B18C-CEECCA8FA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390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A8863-C786-4550-AEFB-D7F93BFE22BC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78F5C-BDF8-48D8-B18C-CEECCA8FA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366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A8863-C786-4550-AEFB-D7F93BFE22BC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78F5C-BDF8-48D8-B18C-CEECCA8FA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87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9A8863-C786-4550-AEFB-D7F93BFE22BC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E78F5C-BDF8-48D8-B18C-CEECCA8FA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090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Richard III and the Tudors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HIST 1016</a:t>
            </a:r>
          </a:p>
          <a:p>
            <a:r>
              <a:rPr lang="en-US" dirty="0" smtClean="0"/>
              <a:t>11/17/14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14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York vs. Queen Margaret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St. Albans was an act of treason, but…</a:t>
            </a:r>
          </a:p>
          <a:p>
            <a:r>
              <a:rPr lang="en-US" dirty="0" smtClean="0"/>
              <a:t>Fears of turning into out </a:t>
            </a:r>
          </a:p>
          <a:p>
            <a:pPr marL="0" indent="0">
              <a:buNone/>
            </a:pPr>
            <a:r>
              <a:rPr lang="en-US" dirty="0" smtClean="0"/>
              <a:t>right war</a:t>
            </a:r>
          </a:p>
          <a:p>
            <a:r>
              <a:rPr lang="en-US" dirty="0" smtClean="0"/>
              <a:t>Who is heir to Henry VI? York </a:t>
            </a:r>
          </a:p>
          <a:p>
            <a:pPr marL="0" indent="0">
              <a:buNone/>
            </a:pPr>
            <a:r>
              <a:rPr lang="en-US" dirty="0" smtClean="0"/>
              <a:t>or the infant Edward?</a:t>
            </a:r>
          </a:p>
          <a:p>
            <a:r>
              <a:rPr lang="en-US" dirty="0" smtClean="0"/>
              <a:t>Margaret keeps Henry away </a:t>
            </a:r>
          </a:p>
          <a:p>
            <a:pPr marL="0" indent="0">
              <a:buNone/>
            </a:pPr>
            <a:r>
              <a:rPr lang="en-US" dirty="0" smtClean="0"/>
              <a:t>from London</a:t>
            </a:r>
          </a:p>
          <a:p>
            <a:r>
              <a:rPr lang="en-US" dirty="0" smtClean="0"/>
              <a:t>1456 – York removed as Lord </a:t>
            </a:r>
          </a:p>
          <a:p>
            <a:pPr marL="0" indent="0">
              <a:buNone/>
            </a:pPr>
            <a:r>
              <a:rPr lang="en-US" dirty="0" smtClean="0"/>
              <a:t>Protector</a:t>
            </a:r>
          </a:p>
          <a:p>
            <a:r>
              <a:rPr lang="en-US" dirty="0" smtClean="0"/>
              <a:t>Warwick as champion of merchants</a:t>
            </a:r>
          </a:p>
          <a:p>
            <a:r>
              <a:rPr lang="en-US" dirty="0" smtClean="0"/>
              <a:t>Neville-Percy feud and blood feuds </a:t>
            </a:r>
          </a:p>
          <a:p>
            <a:pPr marL="0" indent="0">
              <a:buNone/>
            </a:pPr>
            <a:r>
              <a:rPr lang="en-US" dirty="0" smtClean="0"/>
              <a:t>over St. Albans</a:t>
            </a:r>
          </a:p>
          <a:p>
            <a:r>
              <a:rPr lang="en-US" dirty="0" smtClean="0"/>
              <a:t>1458 – Love Day procession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8643" y="1447800"/>
            <a:ext cx="3855357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374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Ludlow Castle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Built for strategic control of Welsh borders</a:t>
            </a:r>
          </a:p>
          <a:p>
            <a:r>
              <a:rPr lang="en-US" dirty="0" smtClean="0"/>
              <a:t>1425 – Richard, Duke of York inherited castle from maternal uncle</a:t>
            </a:r>
          </a:p>
          <a:p>
            <a:r>
              <a:rPr lang="en-US" dirty="0" smtClean="0"/>
              <a:t>1459 – York calls his supporters to gather at Ludlow</a:t>
            </a:r>
          </a:p>
          <a:p>
            <a:r>
              <a:rPr lang="en-US" dirty="0" smtClean="0"/>
              <a:t>Battle of </a:t>
            </a:r>
            <a:r>
              <a:rPr lang="en-US" dirty="0" err="1" smtClean="0"/>
              <a:t>Blore</a:t>
            </a:r>
            <a:r>
              <a:rPr lang="en-US" dirty="0" smtClean="0"/>
              <a:t> Heath</a:t>
            </a:r>
          </a:p>
          <a:p>
            <a:pPr lvl="1"/>
            <a:r>
              <a:rPr lang="en-US" dirty="0" smtClean="0"/>
              <a:t>Earl of Salisbury attacked when marching to Ludlow</a:t>
            </a:r>
          </a:p>
          <a:p>
            <a:pPr lvl="1"/>
            <a:r>
              <a:rPr lang="en-US" dirty="0" smtClean="0"/>
              <a:t>Queen Margaret </a:t>
            </a:r>
          </a:p>
          <a:p>
            <a:pPr marL="457200" lvl="1" indent="0">
              <a:buNone/>
            </a:pPr>
            <a:r>
              <a:rPr lang="en-US" dirty="0"/>
              <a:t>b</a:t>
            </a:r>
            <a:r>
              <a:rPr lang="en-US" dirty="0" smtClean="0"/>
              <a:t>uilding personal army, </a:t>
            </a:r>
          </a:p>
          <a:p>
            <a:pPr marL="457200" lvl="1" indent="0">
              <a:buNone/>
            </a:pPr>
            <a:r>
              <a:rPr lang="en-US" dirty="0" smtClean="0"/>
              <a:t>swan emblems</a:t>
            </a:r>
          </a:p>
          <a:p>
            <a:pPr lvl="1"/>
            <a:r>
              <a:rPr lang="en-US" dirty="0" smtClean="0"/>
              <a:t>Salisbury routs the </a:t>
            </a:r>
          </a:p>
          <a:p>
            <a:pPr marL="457200" lvl="1" indent="0">
              <a:buNone/>
            </a:pPr>
            <a:r>
              <a:rPr lang="en-US" dirty="0" err="1" smtClean="0"/>
              <a:t>Lancasters</a:t>
            </a:r>
            <a:endParaRPr lang="en-US" dirty="0" smtClean="0"/>
          </a:p>
          <a:p>
            <a:pPr lvl="1"/>
            <a:r>
              <a:rPr lang="en-US" dirty="0" smtClean="0"/>
              <a:t>~3,000 dead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055" y="3810000"/>
            <a:ext cx="4557145" cy="3026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993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Reversals of Fortune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Who is York against? King Henry or his evil councilors</a:t>
            </a:r>
          </a:p>
          <a:p>
            <a:r>
              <a:rPr lang="en-US" dirty="0" smtClean="0"/>
              <a:t>Battle of </a:t>
            </a:r>
            <a:r>
              <a:rPr lang="en-US" dirty="0" err="1" smtClean="0"/>
              <a:t>Ludford</a:t>
            </a:r>
            <a:r>
              <a:rPr lang="en-US" dirty="0" smtClean="0"/>
              <a:t> Bridge</a:t>
            </a:r>
          </a:p>
          <a:p>
            <a:pPr lvl="1"/>
            <a:r>
              <a:rPr lang="en-US" dirty="0" smtClean="0"/>
              <a:t>York attempts to march on London</a:t>
            </a:r>
          </a:p>
          <a:p>
            <a:pPr lvl="1"/>
            <a:r>
              <a:rPr lang="en-US" dirty="0" smtClean="0"/>
              <a:t>Large Lancaster force with Henry VI</a:t>
            </a:r>
          </a:p>
          <a:p>
            <a:pPr lvl="1"/>
            <a:r>
              <a:rPr lang="en-US" dirty="0" smtClean="0"/>
              <a:t>Defections from Yorkist forces </a:t>
            </a:r>
          </a:p>
          <a:p>
            <a:r>
              <a:rPr lang="en-US" dirty="0" smtClean="0"/>
              <a:t>York flees to Ireland</a:t>
            </a:r>
          </a:p>
          <a:p>
            <a:r>
              <a:rPr lang="en-US" dirty="0" smtClean="0"/>
              <a:t>Salisbury, Warwick, and </a:t>
            </a:r>
          </a:p>
          <a:p>
            <a:pPr marL="0" indent="0">
              <a:buNone/>
            </a:pPr>
            <a:r>
              <a:rPr lang="en-US" dirty="0" smtClean="0"/>
              <a:t>Edward, Earl of March flee to </a:t>
            </a:r>
          </a:p>
          <a:p>
            <a:pPr marL="0" indent="0">
              <a:buNone/>
            </a:pPr>
            <a:r>
              <a:rPr lang="en-US" dirty="0" smtClean="0"/>
              <a:t>Calais</a:t>
            </a:r>
          </a:p>
          <a:p>
            <a:r>
              <a:rPr lang="en-US" dirty="0" smtClean="0"/>
              <a:t>Naval attacks on England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3780234"/>
            <a:ext cx="4317999" cy="298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079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Madness of Henry VI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Parliament of Devils – York, Salisbury, and Warwick declared traitors</a:t>
            </a:r>
          </a:p>
          <a:p>
            <a:r>
              <a:rPr lang="en-US" dirty="0" smtClean="0"/>
              <a:t>Large support in London and Kent</a:t>
            </a:r>
          </a:p>
          <a:p>
            <a:r>
              <a:rPr lang="en-US" dirty="0" smtClean="0"/>
              <a:t>1460 – Cross the English Channel</a:t>
            </a:r>
          </a:p>
          <a:p>
            <a:r>
              <a:rPr lang="en-US" dirty="0" smtClean="0"/>
              <a:t>Battle of Northampton</a:t>
            </a:r>
          </a:p>
          <a:p>
            <a:pPr lvl="1"/>
            <a:r>
              <a:rPr lang="en-US" dirty="0" smtClean="0"/>
              <a:t>Defections from king’s </a:t>
            </a:r>
          </a:p>
          <a:p>
            <a:pPr marL="457200" lvl="1" indent="0">
              <a:buNone/>
            </a:pPr>
            <a:r>
              <a:rPr lang="en-US" dirty="0" smtClean="0"/>
              <a:t>troops</a:t>
            </a:r>
          </a:p>
          <a:p>
            <a:pPr lvl="1"/>
            <a:r>
              <a:rPr lang="en-US" dirty="0" smtClean="0"/>
              <a:t>Henry abandoned in tent</a:t>
            </a:r>
          </a:p>
          <a:p>
            <a:pPr lvl="1"/>
            <a:r>
              <a:rPr lang="en-US" dirty="0" smtClean="0"/>
              <a:t>Second mental breakdown</a:t>
            </a:r>
          </a:p>
          <a:p>
            <a:pPr lvl="1"/>
            <a:r>
              <a:rPr lang="en-US" dirty="0" smtClean="0"/>
              <a:t>Henry as prisoner of </a:t>
            </a:r>
            <a:r>
              <a:rPr lang="en-US" dirty="0" err="1" smtClean="0"/>
              <a:t>Yorkists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3567336"/>
            <a:ext cx="3875313" cy="325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321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Meaning of York’s Revolt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York attempts to claim the throne</a:t>
            </a:r>
          </a:p>
          <a:p>
            <a:r>
              <a:rPr lang="en-US" dirty="0" smtClean="0"/>
              <a:t>Model of Henry IV</a:t>
            </a:r>
          </a:p>
          <a:p>
            <a:r>
              <a:rPr lang="en-US" dirty="0" smtClean="0"/>
              <a:t>Presentation of genealogical claim to throne</a:t>
            </a:r>
          </a:p>
          <a:p>
            <a:r>
              <a:rPr lang="en-US" dirty="0" smtClean="0"/>
              <a:t>Parliament votes in favor of Henry VI</a:t>
            </a:r>
          </a:p>
          <a:p>
            <a:r>
              <a:rPr lang="en-US" dirty="0" smtClean="0"/>
              <a:t>Acts of Accord – York recognized as Henry’s heir and Protector of the Realm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313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Queen Margaret and the Battle of Wakefield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Margaret and six year old son Edward flee to Scotland</a:t>
            </a:r>
          </a:p>
          <a:p>
            <a:r>
              <a:rPr lang="en-US" dirty="0" smtClean="0"/>
              <a:t>Betrothal to Scottish princess for army</a:t>
            </a:r>
          </a:p>
          <a:p>
            <a:r>
              <a:rPr lang="en-US" dirty="0" smtClean="0"/>
              <a:t>Battle of Wakefield (Dec. 30, 1460)</a:t>
            </a:r>
          </a:p>
          <a:p>
            <a:pPr lvl="1"/>
            <a:r>
              <a:rPr lang="en-US" dirty="0" err="1" smtClean="0"/>
              <a:t>Yorkists</a:t>
            </a:r>
            <a:r>
              <a:rPr lang="en-US" dirty="0" smtClean="0"/>
              <a:t> attack Lancaster forces in north</a:t>
            </a:r>
          </a:p>
          <a:p>
            <a:pPr lvl="1"/>
            <a:r>
              <a:rPr lang="en-US" dirty="0" smtClean="0"/>
              <a:t>Total Lancaster victory</a:t>
            </a:r>
          </a:p>
          <a:p>
            <a:pPr lvl="1"/>
            <a:r>
              <a:rPr lang="en-US" dirty="0" smtClean="0"/>
              <a:t>York killed in battle</a:t>
            </a:r>
          </a:p>
          <a:p>
            <a:pPr lvl="1"/>
            <a:r>
              <a:rPr lang="en-US" dirty="0" smtClean="0"/>
              <a:t>Salisbury and York’s </a:t>
            </a:r>
          </a:p>
          <a:p>
            <a:pPr marL="457200" lvl="1" indent="0">
              <a:buNone/>
            </a:pPr>
            <a:r>
              <a:rPr lang="en-US" dirty="0" smtClean="0"/>
              <a:t>second son captured and </a:t>
            </a:r>
          </a:p>
          <a:p>
            <a:pPr marL="457200" lvl="1" indent="0">
              <a:buNone/>
            </a:pPr>
            <a:r>
              <a:rPr lang="en-US" dirty="0" smtClean="0"/>
              <a:t>executed</a:t>
            </a:r>
            <a:endParaRPr lang="en-US" dirty="0"/>
          </a:p>
          <a:p>
            <a:r>
              <a:rPr lang="en-US" dirty="0" smtClean="0"/>
              <a:t>Edward, Earl of March, </a:t>
            </a:r>
          </a:p>
          <a:p>
            <a:pPr marL="0" indent="0">
              <a:buNone/>
            </a:pPr>
            <a:r>
              <a:rPr lang="en-US" dirty="0" smtClean="0"/>
              <a:t>claims his father’s titles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5971" y="3352800"/>
            <a:ext cx="4626429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56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Lancaster Violence and Yorkist Propaganda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Margaret relies on looting to pay army</a:t>
            </a:r>
          </a:p>
          <a:p>
            <a:r>
              <a:rPr lang="en-US" dirty="0" smtClean="0"/>
              <a:t>Edward and the </a:t>
            </a:r>
            <a:r>
              <a:rPr lang="en-US" dirty="0" err="1"/>
              <a:t>p</a:t>
            </a:r>
            <a:r>
              <a:rPr lang="en-US" dirty="0" err="1" smtClean="0"/>
              <a:t>arhelion</a:t>
            </a:r>
            <a:r>
              <a:rPr lang="en-US" dirty="0" smtClean="0"/>
              <a:t> sunrise</a:t>
            </a:r>
          </a:p>
          <a:p>
            <a:pPr lvl="1"/>
            <a:r>
              <a:rPr lang="en-US" dirty="0" smtClean="0"/>
              <a:t>Battle of Mortimer’s Cross (1461)</a:t>
            </a:r>
          </a:p>
          <a:p>
            <a:pPr lvl="1"/>
            <a:r>
              <a:rPr lang="en-US" dirty="0" smtClean="0"/>
              <a:t>Vision of three suns</a:t>
            </a:r>
          </a:p>
          <a:p>
            <a:pPr lvl="1"/>
            <a:r>
              <a:rPr lang="en-US" dirty="0" smtClean="0"/>
              <a:t>Represents himself </a:t>
            </a:r>
          </a:p>
          <a:p>
            <a:pPr marL="457200" lvl="1" indent="0">
              <a:buNone/>
            </a:pPr>
            <a:r>
              <a:rPr lang="en-US" dirty="0" smtClean="0"/>
              <a:t>and his two surviving </a:t>
            </a:r>
          </a:p>
          <a:p>
            <a:pPr marL="457200" lvl="1" indent="0">
              <a:buNone/>
            </a:pPr>
            <a:r>
              <a:rPr lang="en-US" dirty="0" smtClean="0"/>
              <a:t>brothers</a:t>
            </a:r>
          </a:p>
          <a:p>
            <a:pPr lvl="1"/>
            <a:r>
              <a:rPr lang="en-US" dirty="0" smtClean="0"/>
              <a:t>Yorkist victory</a:t>
            </a:r>
            <a:endParaRPr lang="en-US" dirty="0"/>
          </a:p>
          <a:p>
            <a:r>
              <a:rPr lang="en-US" dirty="0" smtClean="0"/>
              <a:t>Warwick spreads </a:t>
            </a:r>
          </a:p>
          <a:p>
            <a:pPr marL="0" indent="0">
              <a:buNone/>
            </a:pPr>
            <a:r>
              <a:rPr lang="en-US" dirty="0" smtClean="0"/>
              <a:t>stories of looting</a:t>
            </a:r>
          </a:p>
          <a:p>
            <a:r>
              <a:rPr lang="en-US" dirty="0" smtClean="0"/>
              <a:t>Defections to York, </a:t>
            </a:r>
          </a:p>
          <a:p>
            <a:pPr marL="0" indent="0">
              <a:buNone/>
            </a:pPr>
            <a:r>
              <a:rPr lang="en-US" dirty="0" smtClean="0"/>
              <a:t>refusal to supply Lancaster</a:t>
            </a:r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3219450"/>
            <a:ext cx="4719108" cy="353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4273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 Battle of St. Albans (1461)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Warwick attempts to </a:t>
            </a:r>
          </a:p>
          <a:p>
            <a:pPr marL="0" indent="0">
              <a:buNone/>
            </a:pPr>
            <a:r>
              <a:rPr lang="en-US" dirty="0" smtClean="0"/>
              <a:t>block </a:t>
            </a:r>
            <a:r>
              <a:rPr lang="en-US" dirty="0" err="1" smtClean="0"/>
              <a:t>Lancasters</a:t>
            </a:r>
            <a:r>
              <a:rPr lang="en-US" dirty="0" smtClean="0"/>
              <a:t> from London</a:t>
            </a:r>
          </a:p>
          <a:p>
            <a:r>
              <a:rPr lang="en-US" dirty="0" smtClean="0"/>
              <a:t>Flanking maneuver results </a:t>
            </a:r>
          </a:p>
          <a:p>
            <a:pPr marL="0" indent="0">
              <a:buNone/>
            </a:pPr>
            <a:r>
              <a:rPr lang="en-US" dirty="0" smtClean="0"/>
              <a:t>in Lancaster victory</a:t>
            </a:r>
          </a:p>
          <a:p>
            <a:r>
              <a:rPr lang="en-US" dirty="0" smtClean="0"/>
              <a:t>Henry VI with Warwick, left </a:t>
            </a:r>
          </a:p>
          <a:p>
            <a:pPr marL="0" indent="0">
              <a:buNone/>
            </a:pPr>
            <a:r>
              <a:rPr lang="en-US" dirty="0" smtClean="0"/>
              <a:t>behind in route</a:t>
            </a:r>
          </a:p>
          <a:p>
            <a:r>
              <a:rPr lang="en-US" dirty="0" smtClean="0"/>
              <a:t>Knights who guarded Henry </a:t>
            </a:r>
          </a:p>
          <a:p>
            <a:pPr marL="0" indent="0">
              <a:buNone/>
            </a:pPr>
            <a:r>
              <a:rPr lang="en-US" dirty="0" smtClean="0"/>
              <a:t>executed</a:t>
            </a:r>
          </a:p>
          <a:p>
            <a:r>
              <a:rPr lang="en-US" dirty="0" smtClean="0"/>
              <a:t>Queen Margaret, Prince </a:t>
            </a:r>
          </a:p>
          <a:p>
            <a:pPr marL="0" indent="0">
              <a:buNone/>
            </a:pPr>
            <a:r>
              <a:rPr lang="en-US" dirty="0" smtClean="0"/>
              <a:t>Edward, and chivalry</a:t>
            </a:r>
          </a:p>
          <a:p>
            <a:r>
              <a:rPr lang="en-US" dirty="0" smtClean="0"/>
              <a:t>London locks its gates against </a:t>
            </a:r>
          </a:p>
          <a:p>
            <a:pPr marL="0" indent="0">
              <a:buNone/>
            </a:pPr>
            <a:r>
              <a:rPr lang="en-US" dirty="0" err="1" smtClean="0"/>
              <a:t>Lancasters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1219199"/>
            <a:ext cx="3847186" cy="5527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9855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King Edward IV (r. 1461-1470, 1471-1483)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Edward and Warwick rally in </a:t>
            </a:r>
          </a:p>
          <a:p>
            <a:pPr marL="0" indent="0">
              <a:buNone/>
            </a:pPr>
            <a:r>
              <a:rPr lang="en-US" dirty="0" smtClean="0"/>
              <a:t>London</a:t>
            </a:r>
          </a:p>
          <a:p>
            <a:r>
              <a:rPr lang="en-US" dirty="0" smtClean="0"/>
              <a:t>Bishop of London asks for the will </a:t>
            </a:r>
          </a:p>
          <a:p>
            <a:pPr marL="0" indent="0">
              <a:buNone/>
            </a:pPr>
            <a:r>
              <a:rPr lang="en-US" dirty="0" smtClean="0"/>
              <a:t>of the people - “King Edward!”</a:t>
            </a:r>
          </a:p>
          <a:p>
            <a:r>
              <a:rPr lang="en-US" dirty="0" smtClean="0"/>
              <a:t>Parliament supports Edward</a:t>
            </a:r>
          </a:p>
          <a:p>
            <a:r>
              <a:rPr lang="en-US" dirty="0" smtClean="0"/>
              <a:t>Why move to depose Henry now?</a:t>
            </a:r>
          </a:p>
          <a:p>
            <a:r>
              <a:rPr lang="en-US" dirty="0" smtClean="0"/>
              <a:t>Battle of </a:t>
            </a:r>
            <a:r>
              <a:rPr lang="en-US" dirty="0" err="1" smtClean="0"/>
              <a:t>Towton</a:t>
            </a:r>
            <a:endParaRPr lang="en-US" dirty="0" smtClean="0"/>
          </a:p>
          <a:p>
            <a:pPr lvl="1"/>
            <a:r>
              <a:rPr lang="en-US" dirty="0" smtClean="0"/>
              <a:t>Agreement to settle issue once and </a:t>
            </a:r>
          </a:p>
          <a:p>
            <a:pPr marL="457200" lvl="1" indent="0">
              <a:buNone/>
            </a:pPr>
            <a:r>
              <a:rPr lang="en-US" dirty="0" smtClean="0"/>
              <a:t>for all</a:t>
            </a:r>
          </a:p>
          <a:p>
            <a:pPr lvl="1"/>
            <a:r>
              <a:rPr lang="en-US" dirty="0" smtClean="0"/>
              <a:t>No quarter offered, no quarter given</a:t>
            </a:r>
          </a:p>
          <a:p>
            <a:pPr lvl="1"/>
            <a:r>
              <a:rPr lang="en-US" dirty="0" smtClean="0"/>
              <a:t>~80,000 participants</a:t>
            </a:r>
          </a:p>
          <a:p>
            <a:pPr lvl="1"/>
            <a:r>
              <a:rPr lang="en-US" dirty="0" smtClean="0"/>
              <a:t>20,000 killed</a:t>
            </a:r>
          </a:p>
          <a:p>
            <a:pPr lvl="1"/>
            <a:r>
              <a:rPr lang="en-US" dirty="0" smtClean="0"/>
              <a:t>Henry, Margaret, and Prince Edward flee </a:t>
            </a:r>
          </a:p>
          <a:p>
            <a:pPr marL="457200" lvl="1" indent="0">
              <a:buNone/>
            </a:pPr>
            <a:r>
              <a:rPr lang="en-US" dirty="0" smtClean="0"/>
              <a:t>to Scotland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1447800"/>
            <a:ext cx="3536136" cy="5188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3921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Edward and the Kingmaker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Continued conflicts with </a:t>
            </a:r>
          </a:p>
          <a:p>
            <a:pPr marL="0" indent="0">
              <a:buNone/>
            </a:pPr>
            <a:r>
              <a:rPr lang="en-US" dirty="0" err="1" smtClean="0"/>
              <a:t>Lancasters</a:t>
            </a:r>
            <a:r>
              <a:rPr lang="en-US" dirty="0" smtClean="0"/>
              <a:t> in north until </a:t>
            </a:r>
          </a:p>
          <a:p>
            <a:pPr marL="0" indent="0">
              <a:buNone/>
            </a:pPr>
            <a:r>
              <a:rPr lang="en-US" dirty="0" smtClean="0"/>
              <a:t>1464</a:t>
            </a:r>
          </a:p>
          <a:p>
            <a:r>
              <a:rPr lang="en-US" dirty="0" smtClean="0"/>
              <a:t>1465 – Henry VI captured </a:t>
            </a:r>
          </a:p>
          <a:p>
            <a:pPr marL="0" indent="0">
              <a:buNone/>
            </a:pPr>
            <a:r>
              <a:rPr lang="en-US" dirty="0" smtClean="0"/>
              <a:t>and imprisoned</a:t>
            </a:r>
          </a:p>
          <a:p>
            <a:r>
              <a:rPr lang="en-US" dirty="0" smtClean="0"/>
              <a:t>Peace agreement with </a:t>
            </a:r>
          </a:p>
          <a:p>
            <a:pPr marL="0" indent="0">
              <a:buNone/>
            </a:pPr>
            <a:r>
              <a:rPr lang="en-US" dirty="0" smtClean="0"/>
              <a:t>Scotland sends Margaret </a:t>
            </a:r>
          </a:p>
          <a:p>
            <a:pPr marL="0" indent="0">
              <a:buNone/>
            </a:pPr>
            <a:r>
              <a:rPr lang="en-US" dirty="0" smtClean="0"/>
              <a:t>and Edward to France</a:t>
            </a:r>
          </a:p>
          <a:p>
            <a:r>
              <a:rPr lang="en-US" dirty="0" smtClean="0"/>
              <a:t>Warwick the Kingmaker rules </a:t>
            </a:r>
          </a:p>
          <a:p>
            <a:pPr marL="0" indent="0">
              <a:buNone/>
            </a:pPr>
            <a:r>
              <a:rPr lang="en-US" dirty="0" smtClean="0"/>
              <a:t>through Edward</a:t>
            </a:r>
          </a:p>
          <a:p>
            <a:r>
              <a:rPr lang="en-US" dirty="0" smtClean="0"/>
              <a:t>Warwick attempts to marry </a:t>
            </a:r>
          </a:p>
          <a:p>
            <a:pPr marL="0" indent="0">
              <a:buNone/>
            </a:pPr>
            <a:r>
              <a:rPr lang="en-US" dirty="0" smtClean="0"/>
              <a:t>Edward to French princess</a:t>
            </a:r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471" y="1295400"/>
            <a:ext cx="4183529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7747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Edward and Elizabeth Woodville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Elizabeth Woodville – </a:t>
            </a:r>
          </a:p>
          <a:p>
            <a:pPr marL="0" indent="0">
              <a:buNone/>
            </a:pPr>
            <a:r>
              <a:rPr lang="en-US" dirty="0" smtClean="0"/>
              <a:t>minor noble, widow </a:t>
            </a:r>
            <a:r>
              <a:rPr lang="en-US" dirty="0" smtClean="0"/>
              <a:t>of</a:t>
            </a:r>
            <a:r>
              <a:rPr lang="en-US" dirty="0" smtClean="0"/>
              <a:t> </a:t>
            </a:r>
            <a:r>
              <a:rPr lang="en-US" dirty="0" smtClean="0"/>
              <a:t>Sir </a:t>
            </a:r>
          </a:p>
          <a:p>
            <a:pPr marL="0" indent="0">
              <a:buNone/>
            </a:pPr>
            <a:r>
              <a:rPr lang="en-US" dirty="0" smtClean="0"/>
              <a:t>John Grey (a Lancaster </a:t>
            </a:r>
          </a:p>
          <a:p>
            <a:pPr marL="0" indent="0">
              <a:buNone/>
            </a:pPr>
            <a:r>
              <a:rPr lang="en-US" dirty="0" smtClean="0"/>
              <a:t>supporter), with two children</a:t>
            </a:r>
          </a:p>
          <a:p>
            <a:r>
              <a:rPr lang="en-US" dirty="0" smtClean="0"/>
              <a:t>1464 – Edward secretly </a:t>
            </a:r>
          </a:p>
          <a:p>
            <a:pPr marL="0" indent="0">
              <a:buNone/>
            </a:pPr>
            <a:r>
              <a:rPr lang="en-US" dirty="0" smtClean="0"/>
              <a:t>marries Elizabeth</a:t>
            </a:r>
          </a:p>
          <a:p>
            <a:r>
              <a:rPr lang="en-US" dirty="0" smtClean="0"/>
              <a:t>Undermining Warwick’s plans</a:t>
            </a:r>
          </a:p>
          <a:p>
            <a:r>
              <a:rPr lang="en-US" dirty="0" smtClean="0"/>
              <a:t>“He </a:t>
            </a:r>
            <a:r>
              <a:rPr lang="en-US" dirty="0" smtClean="0"/>
              <a:t>must know she was no </a:t>
            </a:r>
          </a:p>
          <a:p>
            <a:pPr marL="0" indent="0">
              <a:buNone/>
            </a:pPr>
            <a:r>
              <a:rPr lang="en-US" dirty="0" smtClean="0"/>
              <a:t>wife for a prince such as himself”</a:t>
            </a:r>
          </a:p>
          <a:p>
            <a:r>
              <a:rPr lang="en-US" dirty="0" smtClean="0"/>
              <a:t>12 siblings of Elizabeth marry </a:t>
            </a:r>
          </a:p>
          <a:p>
            <a:pPr marL="0" indent="0">
              <a:buNone/>
            </a:pPr>
            <a:r>
              <a:rPr lang="en-US" dirty="0" smtClean="0"/>
              <a:t>into noble families</a:t>
            </a:r>
          </a:p>
          <a:p>
            <a:r>
              <a:rPr lang="en-US" dirty="0" smtClean="0"/>
              <a:t>Love, lust, or political </a:t>
            </a:r>
          </a:p>
          <a:p>
            <a:pPr marL="0" indent="0">
              <a:buNone/>
            </a:pPr>
            <a:r>
              <a:rPr lang="en-US" dirty="0" smtClean="0"/>
              <a:t>calculation?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666" y="1524000"/>
            <a:ext cx="4074447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009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Warwick vs. Edward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Nevilles</a:t>
            </a:r>
            <a:r>
              <a:rPr lang="en-US" dirty="0" smtClean="0"/>
              <a:t> vs. </a:t>
            </a:r>
            <a:r>
              <a:rPr lang="en-US" dirty="0" err="1" smtClean="0"/>
              <a:t>Woodvilles</a:t>
            </a:r>
            <a:r>
              <a:rPr lang="en-US" dirty="0" smtClean="0"/>
              <a:t> for offices</a:t>
            </a:r>
          </a:p>
          <a:p>
            <a:r>
              <a:rPr lang="en-US" dirty="0" smtClean="0"/>
              <a:t>Alliance w/ Burgundy vs. alliance w/ France</a:t>
            </a:r>
          </a:p>
          <a:p>
            <a:r>
              <a:rPr lang="en-US" dirty="0" smtClean="0"/>
              <a:t>Reluctance to marry Edward’s brothers to Warwick’s daughters</a:t>
            </a:r>
          </a:p>
          <a:p>
            <a:r>
              <a:rPr lang="en-US" dirty="0" smtClean="0"/>
              <a:t>Is it easier to be Kingmaker </a:t>
            </a:r>
          </a:p>
          <a:p>
            <a:pPr marL="0" indent="0">
              <a:buNone/>
            </a:pPr>
            <a:r>
              <a:rPr lang="en-US" dirty="0" smtClean="0"/>
              <a:t>than rule?</a:t>
            </a:r>
          </a:p>
          <a:p>
            <a:r>
              <a:rPr lang="en-US" dirty="0" smtClean="0"/>
              <a:t>Warwick blamed for high </a:t>
            </a:r>
          </a:p>
          <a:p>
            <a:pPr marL="0" indent="0">
              <a:buNone/>
            </a:pPr>
            <a:r>
              <a:rPr lang="en-US" dirty="0" smtClean="0"/>
              <a:t>taxes and periods of </a:t>
            </a:r>
          </a:p>
          <a:p>
            <a:pPr marL="0" indent="0">
              <a:buNone/>
            </a:pPr>
            <a:r>
              <a:rPr lang="en-US" dirty="0" smtClean="0"/>
              <a:t>lawlessness</a:t>
            </a:r>
          </a:p>
          <a:p>
            <a:r>
              <a:rPr lang="en-US" dirty="0" smtClean="0"/>
              <a:t>Tradition of blaming advisors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3146542"/>
            <a:ext cx="3733800" cy="333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5619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Warwick’s Rebellion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Alliance between Warwick and Edward’s brother, the Duke of Clarence</a:t>
            </a:r>
          </a:p>
          <a:p>
            <a:r>
              <a:rPr lang="en-US" dirty="0" smtClean="0"/>
              <a:t>1469 – Battle of </a:t>
            </a:r>
            <a:r>
              <a:rPr lang="en-US" dirty="0" err="1" smtClean="0"/>
              <a:t>Edgecote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Moor</a:t>
            </a:r>
          </a:p>
          <a:p>
            <a:pPr lvl="1"/>
            <a:r>
              <a:rPr lang="en-US" dirty="0" smtClean="0"/>
              <a:t>Warwick and Clarence raise an </a:t>
            </a:r>
          </a:p>
          <a:p>
            <a:pPr marL="457200" lvl="1" indent="0">
              <a:buNone/>
            </a:pPr>
            <a:r>
              <a:rPr lang="en-US" dirty="0" smtClean="0"/>
              <a:t>army</a:t>
            </a:r>
          </a:p>
          <a:p>
            <a:pPr lvl="1"/>
            <a:r>
              <a:rPr lang="en-US" dirty="0" smtClean="0"/>
              <a:t>Defeat and capture Edward</a:t>
            </a:r>
          </a:p>
          <a:p>
            <a:pPr lvl="1"/>
            <a:r>
              <a:rPr lang="en-US" dirty="0" smtClean="0"/>
              <a:t>Warwick has two kings</a:t>
            </a:r>
            <a:endParaRPr lang="en-US" dirty="0"/>
          </a:p>
          <a:p>
            <a:r>
              <a:rPr lang="en-US" dirty="0" smtClean="0"/>
              <a:t>Breakdown of England</a:t>
            </a:r>
          </a:p>
          <a:p>
            <a:r>
              <a:rPr lang="en-US" dirty="0" smtClean="0"/>
              <a:t>Feuds among noble families</a:t>
            </a:r>
          </a:p>
          <a:p>
            <a:r>
              <a:rPr lang="en-US" dirty="0" smtClean="0"/>
              <a:t>Resurgence of Lancaster rebellions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1835" y="2133600"/>
            <a:ext cx="3382919" cy="4222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4427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Warwick’s Rebellion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move to remove Edward, rule through Edward</a:t>
            </a:r>
          </a:p>
          <a:p>
            <a:r>
              <a:rPr lang="en-US" dirty="0" smtClean="0"/>
              <a:t>Rebellions make Edward more important</a:t>
            </a:r>
          </a:p>
          <a:p>
            <a:r>
              <a:rPr lang="en-US" dirty="0" smtClean="0"/>
              <a:t>Troubles in Lincolnshire</a:t>
            </a:r>
          </a:p>
          <a:p>
            <a:pPr lvl="1"/>
            <a:r>
              <a:rPr lang="en-US" dirty="0" smtClean="0"/>
              <a:t>Were Warwick and Clarence the instigators</a:t>
            </a:r>
          </a:p>
          <a:p>
            <a:pPr lvl="1"/>
            <a:r>
              <a:rPr lang="en-US" dirty="0" smtClean="0"/>
              <a:t>Warwick and Clarence declared traitors</a:t>
            </a:r>
            <a:endParaRPr lang="en-US" dirty="0"/>
          </a:p>
          <a:p>
            <a:r>
              <a:rPr lang="en-US" dirty="0" smtClean="0"/>
              <a:t>In France, Warwick allies with Louis XI and Margaret of Anjou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3671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Warwick’s Rebellion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1470 – Warwick invades </a:t>
            </a:r>
          </a:p>
          <a:p>
            <a:pPr marL="0" indent="0">
              <a:buNone/>
            </a:pPr>
            <a:r>
              <a:rPr lang="en-US" dirty="0" smtClean="0"/>
              <a:t>England with French army</a:t>
            </a:r>
          </a:p>
          <a:p>
            <a:r>
              <a:rPr lang="en-US" dirty="0" smtClean="0"/>
              <a:t>Edward flees to Burgundy</a:t>
            </a:r>
          </a:p>
          <a:p>
            <a:r>
              <a:rPr lang="en-US" dirty="0" smtClean="0"/>
              <a:t>Henry VI restored as king</a:t>
            </a:r>
          </a:p>
          <a:p>
            <a:r>
              <a:rPr lang="en-US" dirty="0" err="1" smtClean="0"/>
              <a:t>Lancasters</a:t>
            </a:r>
            <a:r>
              <a:rPr lang="en-US" dirty="0" smtClean="0"/>
              <a:t> demand return of </a:t>
            </a:r>
          </a:p>
          <a:p>
            <a:pPr marL="0" indent="0">
              <a:buNone/>
            </a:pPr>
            <a:r>
              <a:rPr lang="en-US" dirty="0" smtClean="0"/>
              <a:t>confiscated property</a:t>
            </a:r>
          </a:p>
          <a:p>
            <a:r>
              <a:rPr lang="en-US" dirty="0" smtClean="0"/>
              <a:t>Louis XI expects Warwick to </a:t>
            </a:r>
          </a:p>
          <a:p>
            <a:pPr marL="0" indent="0">
              <a:buNone/>
            </a:pPr>
            <a:r>
              <a:rPr lang="en-US" dirty="0" smtClean="0"/>
              <a:t>invade Burgundy</a:t>
            </a:r>
          </a:p>
          <a:p>
            <a:r>
              <a:rPr lang="en-US" dirty="0" smtClean="0"/>
              <a:t>Instead, Edward invades England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1" y="1169767"/>
            <a:ext cx="2949742" cy="5586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0272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Edward’s Return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1471 – Edward returns to </a:t>
            </a:r>
          </a:p>
          <a:p>
            <a:pPr marL="0" indent="0">
              <a:buNone/>
            </a:pPr>
            <a:r>
              <a:rPr lang="en-US" dirty="0" smtClean="0"/>
              <a:t>England demanding the </a:t>
            </a:r>
          </a:p>
          <a:p>
            <a:pPr marL="0" indent="0">
              <a:buNone/>
            </a:pPr>
            <a:r>
              <a:rPr lang="en-US" dirty="0" smtClean="0"/>
              <a:t>title Duke of York</a:t>
            </a:r>
          </a:p>
          <a:p>
            <a:r>
              <a:rPr lang="en-US" dirty="0" smtClean="0"/>
              <a:t>Claims loyalty to Henry</a:t>
            </a:r>
          </a:p>
          <a:p>
            <a:r>
              <a:rPr lang="en-US" dirty="0" smtClean="0"/>
              <a:t>Clarence abandons </a:t>
            </a:r>
          </a:p>
          <a:p>
            <a:pPr marL="0" indent="0">
              <a:buNone/>
            </a:pPr>
            <a:r>
              <a:rPr lang="en-US" dirty="0" smtClean="0"/>
              <a:t>Warwick for Edward along </a:t>
            </a:r>
          </a:p>
          <a:p>
            <a:pPr marL="0" indent="0">
              <a:buNone/>
            </a:pPr>
            <a:r>
              <a:rPr lang="en-US" dirty="0" smtClean="0"/>
              <a:t>with ever fickle nobility</a:t>
            </a:r>
          </a:p>
          <a:p>
            <a:r>
              <a:rPr lang="en-US" dirty="0" smtClean="0"/>
              <a:t>Battle of Barnet</a:t>
            </a:r>
          </a:p>
          <a:p>
            <a:pPr lvl="1"/>
            <a:r>
              <a:rPr lang="en-US" dirty="0" smtClean="0"/>
              <a:t>Thick fog and betrayal</a:t>
            </a:r>
          </a:p>
          <a:p>
            <a:pPr lvl="1"/>
            <a:r>
              <a:rPr lang="en-US" dirty="0" smtClean="0"/>
              <a:t>Warwick killed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0" y="1651000"/>
            <a:ext cx="4064000" cy="5085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7497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Battle of Tewkesbury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Margaret and Prince Edward attempt to join Lancaster forces in Wales</a:t>
            </a:r>
          </a:p>
          <a:p>
            <a:r>
              <a:rPr lang="en-US" dirty="0" smtClean="0"/>
              <a:t>Gloucester refuses passage </a:t>
            </a:r>
          </a:p>
          <a:p>
            <a:pPr marL="0" indent="0">
              <a:buNone/>
            </a:pPr>
            <a:r>
              <a:rPr lang="en-US" dirty="0" smtClean="0"/>
              <a:t>across the River Severn</a:t>
            </a:r>
          </a:p>
          <a:p>
            <a:r>
              <a:rPr lang="en-US" dirty="0" smtClean="0"/>
              <a:t>Battle of Tewkesbury</a:t>
            </a:r>
          </a:p>
          <a:p>
            <a:pPr lvl="1"/>
            <a:r>
              <a:rPr lang="en-US" dirty="0" smtClean="0"/>
              <a:t>Lancaster forces destroyed</a:t>
            </a:r>
          </a:p>
          <a:p>
            <a:pPr lvl="1"/>
            <a:r>
              <a:rPr lang="en-US" dirty="0" smtClean="0"/>
              <a:t>Prince Edward killed</a:t>
            </a:r>
            <a:endParaRPr lang="en-US" dirty="0"/>
          </a:p>
          <a:p>
            <a:r>
              <a:rPr lang="en-US" dirty="0" smtClean="0"/>
              <a:t>Heirless, Henry VI killed in </a:t>
            </a:r>
          </a:p>
          <a:p>
            <a:pPr marL="0" indent="0">
              <a:buNone/>
            </a:pPr>
            <a:r>
              <a:rPr lang="en-US" dirty="0" smtClean="0"/>
              <a:t>Tower of London</a:t>
            </a:r>
          </a:p>
          <a:p>
            <a:r>
              <a:rPr lang="en-US" dirty="0" smtClean="0"/>
              <a:t>Edward IV uncontested king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932" y="2590800"/>
            <a:ext cx="3604667" cy="418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1745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this the end?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428750"/>
            <a:ext cx="4438650" cy="443865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447800"/>
            <a:ext cx="434340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0124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Modus et </a:t>
            </a:r>
            <a:r>
              <a:rPr lang="en-US" i="1" dirty="0" err="1" smtClean="0"/>
              <a:t>ordo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Method and Order</a:t>
            </a:r>
          </a:p>
          <a:p>
            <a:r>
              <a:rPr lang="en-US" dirty="0" smtClean="0"/>
              <a:t>Edward brings stability after </a:t>
            </a:r>
          </a:p>
          <a:p>
            <a:pPr marL="0" indent="0">
              <a:buNone/>
            </a:pPr>
            <a:r>
              <a:rPr lang="en-US" dirty="0" smtClean="0"/>
              <a:t>decades of conflict</a:t>
            </a:r>
          </a:p>
          <a:p>
            <a:r>
              <a:rPr lang="en-US" dirty="0" smtClean="0"/>
              <a:t>Heavy investment in London </a:t>
            </a:r>
          </a:p>
          <a:p>
            <a:pPr marL="0" indent="0">
              <a:buNone/>
            </a:pPr>
            <a:r>
              <a:rPr lang="en-US" dirty="0" smtClean="0"/>
              <a:t>merchant corporations</a:t>
            </a:r>
          </a:p>
          <a:p>
            <a:r>
              <a:rPr lang="en-US" dirty="0" smtClean="0"/>
              <a:t>Duchy of Lancaster as crown lands</a:t>
            </a:r>
          </a:p>
          <a:p>
            <a:r>
              <a:rPr lang="en-US" dirty="0" smtClean="0"/>
              <a:t>Reform at the Exchequer – make </a:t>
            </a:r>
          </a:p>
          <a:p>
            <a:pPr marL="0" indent="0">
              <a:buNone/>
            </a:pPr>
            <a:r>
              <a:rPr lang="en-US" dirty="0" smtClean="0"/>
              <a:t>sure lords are paying their due</a:t>
            </a:r>
          </a:p>
          <a:p>
            <a:r>
              <a:rPr lang="en-US" dirty="0" smtClean="0"/>
              <a:t>Make crown lands profitable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527" y="1412977"/>
            <a:ext cx="2939473" cy="544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2790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Court of Edward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Used wealth to express </a:t>
            </a:r>
          </a:p>
          <a:p>
            <a:pPr marL="0" indent="0">
              <a:buNone/>
            </a:pPr>
            <a:r>
              <a:rPr lang="en-US" dirty="0" smtClean="0"/>
              <a:t>legitimacy</a:t>
            </a:r>
          </a:p>
          <a:p>
            <a:r>
              <a:rPr lang="en-US" dirty="0" smtClean="0"/>
              <a:t>“the most splendid in all </a:t>
            </a:r>
          </a:p>
          <a:p>
            <a:pPr marL="0" indent="0">
              <a:buNone/>
            </a:pPr>
            <a:r>
              <a:rPr lang="en-US" dirty="0" smtClean="0"/>
              <a:t>Christendom”</a:t>
            </a:r>
          </a:p>
          <a:p>
            <a:r>
              <a:rPr lang="en-US" dirty="0" smtClean="0"/>
              <a:t>Interest in scholarship</a:t>
            </a:r>
          </a:p>
          <a:p>
            <a:r>
              <a:rPr lang="en-US" dirty="0" smtClean="0"/>
              <a:t>Commissioned large </a:t>
            </a:r>
          </a:p>
          <a:p>
            <a:pPr marL="0" indent="0">
              <a:buNone/>
            </a:pPr>
            <a:r>
              <a:rPr lang="en-US" dirty="0" smtClean="0"/>
              <a:t>library</a:t>
            </a:r>
          </a:p>
          <a:p>
            <a:r>
              <a:rPr lang="en-US" dirty="0" smtClean="0"/>
              <a:t>Foundation of the Royal </a:t>
            </a:r>
          </a:p>
          <a:p>
            <a:pPr marL="0" indent="0">
              <a:buNone/>
            </a:pPr>
            <a:r>
              <a:rPr lang="en-US" dirty="0" smtClean="0"/>
              <a:t>Collection of Manuscripts at </a:t>
            </a:r>
          </a:p>
          <a:p>
            <a:pPr marL="0" indent="0">
              <a:buNone/>
            </a:pPr>
            <a:r>
              <a:rPr lang="en-US" dirty="0" smtClean="0"/>
              <a:t>the British Library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1234984"/>
            <a:ext cx="3855720" cy="5560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201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Edward V (r. 1483)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Richard, Duke of Gloucester, </a:t>
            </a:r>
          </a:p>
          <a:p>
            <a:pPr marL="0" indent="0">
              <a:buNone/>
            </a:pPr>
            <a:r>
              <a:rPr lang="en-US" dirty="0" smtClean="0"/>
              <a:t>youngest brother of Edward, and </a:t>
            </a:r>
          </a:p>
          <a:p>
            <a:pPr marL="0" indent="0">
              <a:buNone/>
            </a:pPr>
            <a:r>
              <a:rPr lang="en-US" dirty="0" smtClean="0"/>
              <a:t>William Hastings become </a:t>
            </a:r>
          </a:p>
          <a:p>
            <a:pPr marL="0" indent="0">
              <a:buNone/>
            </a:pPr>
            <a:r>
              <a:rPr lang="en-US" dirty="0" smtClean="0"/>
              <a:t>governors of north and midlands</a:t>
            </a:r>
          </a:p>
          <a:p>
            <a:r>
              <a:rPr lang="en-US" dirty="0" smtClean="0"/>
              <a:t>Clarence estranged from </a:t>
            </a:r>
          </a:p>
          <a:p>
            <a:pPr marL="0" indent="0">
              <a:buNone/>
            </a:pPr>
            <a:r>
              <a:rPr lang="en-US" dirty="0" smtClean="0"/>
              <a:t>Edward and executed in 1478</a:t>
            </a:r>
          </a:p>
          <a:p>
            <a:r>
              <a:rPr lang="en-US" dirty="0" smtClean="0"/>
              <a:t>1483 – Edward dies after a </a:t>
            </a:r>
          </a:p>
          <a:p>
            <a:pPr marL="0" indent="0">
              <a:buNone/>
            </a:pPr>
            <a:r>
              <a:rPr lang="en-US" dirty="0" smtClean="0"/>
              <a:t>short illness</a:t>
            </a:r>
          </a:p>
          <a:p>
            <a:r>
              <a:rPr lang="en-US" dirty="0" smtClean="0"/>
              <a:t>Makes final change to will, </a:t>
            </a:r>
          </a:p>
          <a:p>
            <a:pPr marL="0" indent="0">
              <a:buNone/>
            </a:pPr>
            <a:r>
              <a:rPr lang="en-US" dirty="0" smtClean="0"/>
              <a:t>making Richard Lord Protector over </a:t>
            </a:r>
          </a:p>
          <a:p>
            <a:pPr marL="0" indent="0">
              <a:buNone/>
            </a:pPr>
            <a:r>
              <a:rPr lang="en-US" dirty="0" smtClean="0"/>
              <a:t>his 12 year old son Edward V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1474631"/>
            <a:ext cx="3319272" cy="5282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3339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Richard and the </a:t>
            </a:r>
            <a:r>
              <a:rPr lang="en-US" dirty="0" err="1" smtClean="0"/>
              <a:t>Woodvilles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i="1" dirty="0" smtClean="0"/>
              <a:t>Parvenus</a:t>
            </a:r>
            <a:r>
              <a:rPr lang="en-US" dirty="0" smtClean="0"/>
              <a:t> – up-start who has not gained social acceptance</a:t>
            </a:r>
          </a:p>
          <a:p>
            <a:r>
              <a:rPr lang="en-US" dirty="0" smtClean="0"/>
              <a:t>Are </a:t>
            </a:r>
            <a:r>
              <a:rPr lang="en-US" dirty="0" err="1" smtClean="0"/>
              <a:t>Woodvilles</a:t>
            </a:r>
            <a:r>
              <a:rPr lang="en-US" dirty="0" smtClean="0"/>
              <a:t> </a:t>
            </a:r>
            <a:r>
              <a:rPr lang="en-US" i="1" dirty="0" smtClean="0"/>
              <a:t>parvenus</a:t>
            </a:r>
            <a:r>
              <a:rPr lang="en-US" dirty="0" smtClean="0"/>
              <a:t>?</a:t>
            </a:r>
          </a:p>
          <a:p>
            <a:r>
              <a:rPr lang="en-US" dirty="0" smtClean="0"/>
              <a:t>Edward V living as steward under Anthony Woodville, Earl Rivers</a:t>
            </a:r>
          </a:p>
          <a:p>
            <a:r>
              <a:rPr lang="en-US" dirty="0" smtClean="0"/>
              <a:t>Richard, Hastings, and the Duke of Buckingham gather an army</a:t>
            </a:r>
          </a:p>
          <a:p>
            <a:r>
              <a:rPr lang="en-US" dirty="0" smtClean="0"/>
              <a:t>Hastings and Buckingham intercept Rivers with Edward V</a:t>
            </a:r>
          </a:p>
          <a:p>
            <a:r>
              <a:rPr lang="en-US" dirty="0" smtClean="0"/>
              <a:t>Were the </a:t>
            </a:r>
            <a:r>
              <a:rPr lang="en-US" dirty="0" err="1" smtClean="0"/>
              <a:t>Woodvilles</a:t>
            </a:r>
            <a:r>
              <a:rPr lang="en-US" dirty="0" smtClean="0"/>
              <a:t> planning to assassinate Richard?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6253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Princes in the Tower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Edward locked in the Tower of </a:t>
            </a:r>
          </a:p>
          <a:p>
            <a:pPr marL="0" indent="0">
              <a:buNone/>
            </a:pPr>
            <a:r>
              <a:rPr lang="en-US" dirty="0" smtClean="0"/>
              <a:t>London</a:t>
            </a:r>
          </a:p>
          <a:p>
            <a:r>
              <a:rPr lang="en-US" dirty="0" smtClean="0"/>
              <a:t>Queen Elizabeth and children </a:t>
            </a:r>
          </a:p>
          <a:p>
            <a:pPr marL="0" indent="0">
              <a:buNone/>
            </a:pPr>
            <a:r>
              <a:rPr lang="en-US" dirty="0" smtClean="0"/>
              <a:t>hide in Westminster Abbey</a:t>
            </a:r>
          </a:p>
          <a:p>
            <a:r>
              <a:rPr lang="en-US" dirty="0" smtClean="0"/>
              <a:t>Archbishop of Canterbury </a:t>
            </a:r>
          </a:p>
          <a:p>
            <a:pPr marL="0" indent="0">
              <a:buNone/>
            </a:pPr>
            <a:r>
              <a:rPr lang="en-US" dirty="0" smtClean="0"/>
              <a:t>convinces Elizabeth to give up </a:t>
            </a:r>
          </a:p>
          <a:p>
            <a:pPr marL="0" indent="0">
              <a:buNone/>
            </a:pPr>
            <a:r>
              <a:rPr lang="en-US" dirty="0" smtClean="0"/>
              <a:t>youngest son</a:t>
            </a:r>
          </a:p>
          <a:p>
            <a:r>
              <a:rPr lang="en-US" dirty="0" smtClean="0"/>
              <a:t>Richard declares Edward and </a:t>
            </a:r>
          </a:p>
          <a:p>
            <a:pPr marL="0" indent="0">
              <a:buNone/>
            </a:pPr>
            <a:r>
              <a:rPr lang="en-US" dirty="0" smtClean="0"/>
              <a:t>Elizabeth’s marriage illegal and their </a:t>
            </a:r>
          </a:p>
          <a:p>
            <a:pPr marL="0" indent="0">
              <a:buNone/>
            </a:pPr>
            <a:r>
              <a:rPr lang="en-US" dirty="0" smtClean="0"/>
              <a:t>children illegitimate</a:t>
            </a:r>
          </a:p>
          <a:p>
            <a:r>
              <a:rPr lang="en-US" dirty="0" err="1" smtClean="0"/>
              <a:t>Titulus</a:t>
            </a:r>
            <a:r>
              <a:rPr lang="en-US" dirty="0" smtClean="0"/>
              <a:t> </a:t>
            </a:r>
            <a:r>
              <a:rPr lang="en-US" dirty="0" err="1" smtClean="0"/>
              <a:t>Regius</a:t>
            </a:r>
            <a:r>
              <a:rPr lang="en-US" dirty="0" smtClean="0"/>
              <a:t> – Parliament names </a:t>
            </a:r>
          </a:p>
          <a:p>
            <a:pPr marL="0" indent="0">
              <a:buNone/>
            </a:pPr>
            <a:r>
              <a:rPr lang="en-US" dirty="0" smtClean="0"/>
              <a:t>Richard III king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266" y="1295400"/>
            <a:ext cx="3429734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4121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</TotalTime>
  <Words>1122</Words>
  <Application>Microsoft Office PowerPoint</Application>
  <PresentationFormat>On-screen Show (4:3)</PresentationFormat>
  <Paragraphs>250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Richard III and the Tudors</vt:lpstr>
      <vt:lpstr>York vs. Queen Margaret</vt:lpstr>
      <vt:lpstr>Ludlow Castle</vt:lpstr>
      <vt:lpstr>Reversals of Fortune</vt:lpstr>
      <vt:lpstr>The Madness of Henry VI</vt:lpstr>
      <vt:lpstr>The Meaning of York’s Revolt</vt:lpstr>
      <vt:lpstr>Queen Margaret and the Battle of Wakefield</vt:lpstr>
      <vt:lpstr>Lancaster Violence and Yorkist Propaganda</vt:lpstr>
      <vt:lpstr>Second Battle of St. Albans (1461)</vt:lpstr>
      <vt:lpstr>King Edward IV (r. 1461-1470, 1471-1483)</vt:lpstr>
      <vt:lpstr>Edward and the Kingmaker</vt:lpstr>
      <vt:lpstr>Edward and Elizabeth Woodville</vt:lpstr>
      <vt:lpstr>Warwick vs. Edward</vt:lpstr>
      <vt:lpstr>Warwick’s Rebellion</vt:lpstr>
      <vt:lpstr>Warwick’s Rebellion</vt:lpstr>
      <vt:lpstr>Warwick’s Rebellion</vt:lpstr>
      <vt:lpstr>Edward’s Return</vt:lpstr>
      <vt:lpstr>Battle of Tewkesbury</vt:lpstr>
      <vt:lpstr>Is this the end?</vt:lpstr>
      <vt:lpstr>Modus et ordo</vt:lpstr>
      <vt:lpstr>The Court of Edward</vt:lpstr>
      <vt:lpstr>Edward V (r. 1483)</vt:lpstr>
      <vt:lpstr>Richard and the Woodvilles</vt:lpstr>
      <vt:lpstr>The Princes in the Tower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Richard III and the Tudors</dc:title>
  <dc:creator>Rob</dc:creator>
  <cp:lastModifiedBy>haugrt</cp:lastModifiedBy>
  <cp:revision>22</cp:revision>
  <dcterms:created xsi:type="dcterms:W3CDTF">2014-11-16T21:44:32Z</dcterms:created>
  <dcterms:modified xsi:type="dcterms:W3CDTF">2014-11-17T17:14:44Z</dcterms:modified>
</cp:coreProperties>
</file>