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76" r:id="rId13"/>
    <p:sldId id="277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19E1C-2502-4B41-9BF3-94E227312153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F7E72-7239-4005-9199-C551C150C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530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19E1C-2502-4B41-9BF3-94E227312153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F7E72-7239-4005-9199-C551C150C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672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19E1C-2502-4B41-9BF3-94E227312153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F7E72-7239-4005-9199-C551C150C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616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19E1C-2502-4B41-9BF3-94E227312153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F7E72-7239-4005-9199-C551C150C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172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19E1C-2502-4B41-9BF3-94E227312153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F7E72-7239-4005-9199-C551C150C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493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19E1C-2502-4B41-9BF3-94E227312153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F7E72-7239-4005-9199-C551C150C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578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19E1C-2502-4B41-9BF3-94E227312153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F7E72-7239-4005-9199-C551C150C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998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19E1C-2502-4B41-9BF3-94E227312153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F7E72-7239-4005-9199-C551C150C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59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19E1C-2502-4B41-9BF3-94E227312153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F7E72-7239-4005-9199-C551C150C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430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19E1C-2502-4B41-9BF3-94E227312153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F7E72-7239-4005-9199-C551C150C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359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19E1C-2502-4B41-9BF3-94E227312153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F7E72-7239-4005-9199-C551C150C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290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D19E1C-2502-4B41-9BF3-94E227312153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F7E72-7239-4005-9199-C551C150C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759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Popular Revolt and the Claims of York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HIST 1016</a:t>
            </a:r>
          </a:p>
          <a:p>
            <a:r>
              <a:rPr lang="en-US" dirty="0" smtClean="0"/>
              <a:t>11/12/14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165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Henry V (r. 1413-1422)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Son of Henry IV</a:t>
            </a:r>
          </a:p>
          <a:p>
            <a:r>
              <a:rPr lang="en-US" dirty="0" smtClean="0"/>
              <a:t>During his father’s reign</a:t>
            </a:r>
          </a:p>
          <a:p>
            <a:pPr lvl="1"/>
            <a:r>
              <a:rPr lang="en-US" dirty="0" smtClean="0"/>
              <a:t>Prince of Wales, Duke of </a:t>
            </a:r>
          </a:p>
          <a:p>
            <a:pPr marL="457200" lvl="1" indent="0">
              <a:buNone/>
            </a:pPr>
            <a:r>
              <a:rPr lang="en-US" dirty="0" smtClean="0"/>
              <a:t>Lancaster, Duke of Cornwall, </a:t>
            </a:r>
          </a:p>
          <a:p>
            <a:pPr marL="457200" lvl="1" indent="0">
              <a:buNone/>
            </a:pPr>
            <a:r>
              <a:rPr lang="en-US" dirty="0" smtClean="0"/>
              <a:t>Earl of Chester, Duke of Aquitaine</a:t>
            </a:r>
          </a:p>
          <a:p>
            <a:pPr lvl="1"/>
            <a:r>
              <a:rPr lang="en-US" dirty="0" smtClean="0"/>
              <a:t>Military command in </a:t>
            </a:r>
          </a:p>
          <a:p>
            <a:pPr marL="457200" lvl="1" indent="0">
              <a:buNone/>
            </a:pPr>
            <a:r>
              <a:rPr lang="en-US" dirty="0" smtClean="0"/>
              <a:t>Wales against Glyndwr, </a:t>
            </a:r>
          </a:p>
          <a:p>
            <a:pPr marL="457200" lvl="1" indent="0">
              <a:buNone/>
            </a:pPr>
            <a:r>
              <a:rPr lang="en-US" dirty="0" smtClean="0"/>
              <a:t>Battle of Shrewsbury against </a:t>
            </a:r>
          </a:p>
          <a:p>
            <a:pPr marL="457200" lvl="1" indent="0">
              <a:buNone/>
            </a:pPr>
            <a:r>
              <a:rPr lang="en-US" dirty="0" err="1" smtClean="0"/>
              <a:t>Percys</a:t>
            </a:r>
            <a:r>
              <a:rPr lang="en-US" dirty="0" smtClean="0"/>
              <a:t> (Harry Hotspur)</a:t>
            </a:r>
            <a:endParaRPr lang="en-US" dirty="0"/>
          </a:p>
          <a:p>
            <a:r>
              <a:rPr lang="en-US" dirty="0" smtClean="0"/>
              <a:t>1410-1411 – while father is </a:t>
            </a:r>
          </a:p>
          <a:p>
            <a:pPr marL="0" indent="0">
              <a:buNone/>
            </a:pPr>
            <a:r>
              <a:rPr lang="en-US" dirty="0" smtClean="0"/>
              <a:t>ill, Henry takes control of </a:t>
            </a:r>
          </a:p>
          <a:p>
            <a:pPr marL="0" indent="0">
              <a:buNone/>
            </a:pPr>
            <a:r>
              <a:rPr lang="en-US" dirty="0" smtClean="0"/>
              <a:t>government for 18 months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709" y="1447800"/>
            <a:ext cx="4197091" cy="529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162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Henry 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1413 – Henry succeeds </a:t>
            </a:r>
          </a:p>
          <a:p>
            <a:pPr marL="0" indent="0">
              <a:buNone/>
            </a:pPr>
            <a:r>
              <a:rPr lang="en-US" dirty="0" smtClean="0"/>
              <a:t>his father after his death</a:t>
            </a:r>
          </a:p>
          <a:p>
            <a:r>
              <a:rPr lang="en-US" dirty="0" smtClean="0"/>
              <a:t>Promoted English unity</a:t>
            </a:r>
          </a:p>
          <a:p>
            <a:r>
              <a:rPr lang="en-US" dirty="0" smtClean="0"/>
              <a:t>Restored titles and lands </a:t>
            </a:r>
          </a:p>
          <a:p>
            <a:pPr marL="0" indent="0">
              <a:buNone/>
            </a:pPr>
            <a:r>
              <a:rPr lang="en-US" dirty="0" smtClean="0"/>
              <a:t>to rivals of his father</a:t>
            </a:r>
          </a:p>
          <a:p>
            <a:r>
              <a:rPr lang="en-US" dirty="0" smtClean="0"/>
              <a:t>First king to promote </a:t>
            </a:r>
          </a:p>
          <a:p>
            <a:pPr marL="0" indent="0">
              <a:buNone/>
            </a:pPr>
            <a:r>
              <a:rPr lang="en-US" dirty="0" smtClean="0"/>
              <a:t>English language and use it </a:t>
            </a:r>
          </a:p>
          <a:p>
            <a:pPr marL="0" indent="0">
              <a:buNone/>
            </a:pPr>
            <a:r>
              <a:rPr lang="en-US" dirty="0" smtClean="0"/>
              <a:t>himself</a:t>
            </a:r>
          </a:p>
          <a:p>
            <a:r>
              <a:rPr lang="en-US" dirty="0" smtClean="0"/>
              <a:t>Military success = happy </a:t>
            </a:r>
          </a:p>
          <a:p>
            <a:pPr marL="0" indent="0">
              <a:buNone/>
            </a:pPr>
            <a:r>
              <a:rPr lang="en-US" dirty="0" smtClean="0"/>
              <a:t>subjects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761" y="1240971"/>
            <a:ext cx="3912039" cy="5464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814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Lollardy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John Wycliffe (d. 1384) – English preacher and reformer</a:t>
            </a:r>
          </a:p>
          <a:p>
            <a:r>
              <a:rPr lang="en-US" dirty="0" smtClean="0"/>
              <a:t>Anti-clerical, Bible centered</a:t>
            </a:r>
          </a:p>
          <a:p>
            <a:r>
              <a:rPr lang="en-US" dirty="0" smtClean="0"/>
              <a:t>Accompanies translation of </a:t>
            </a:r>
          </a:p>
          <a:p>
            <a:pPr marL="0" indent="0">
              <a:buNone/>
            </a:pPr>
            <a:r>
              <a:rPr lang="en-US" dirty="0" smtClean="0"/>
              <a:t>Bible</a:t>
            </a:r>
          </a:p>
          <a:p>
            <a:r>
              <a:rPr lang="en-US" dirty="0" smtClean="0"/>
              <a:t>Often incorporated into </a:t>
            </a:r>
          </a:p>
          <a:p>
            <a:pPr marL="0" indent="0">
              <a:buNone/>
            </a:pPr>
            <a:r>
              <a:rPr lang="en-US" dirty="0" smtClean="0"/>
              <a:t>political revolts</a:t>
            </a:r>
          </a:p>
          <a:p>
            <a:r>
              <a:rPr lang="en-US" dirty="0" smtClean="0"/>
              <a:t>Precursor to Protestant </a:t>
            </a:r>
          </a:p>
          <a:p>
            <a:pPr marL="0" indent="0">
              <a:buNone/>
            </a:pPr>
            <a:r>
              <a:rPr lang="en-US" dirty="0" smtClean="0"/>
              <a:t>Reformation</a:t>
            </a:r>
          </a:p>
          <a:p>
            <a:r>
              <a:rPr lang="en-US" dirty="0" smtClean="0"/>
              <a:t>1401 – Outlaw the translation </a:t>
            </a:r>
          </a:p>
          <a:p>
            <a:pPr marL="0" indent="0">
              <a:buNone/>
            </a:pPr>
            <a:r>
              <a:rPr lang="en-US" dirty="0" smtClean="0"/>
              <a:t>of the Bible, burn heretics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2011503"/>
            <a:ext cx="3695699" cy="475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605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Henry and John Oldcastle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Sire John Oldcastle – English knight and friend of Henry</a:t>
            </a:r>
          </a:p>
          <a:p>
            <a:r>
              <a:rPr lang="en-US" dirty="0" smtClean="0"/>
              <a:t>1410 – Oldcastle arrested </a:t>
            </a:r>
          </a:p>
          <a:p>
            <a:pPr marL="0" indent="0">
              <a:buNone/>
            </a:pPr>
            <a:r>
              <a:rPr lang="en-US" dirty="0" smtClean="0"/>
              <a:t>over </a:t>
            </a:r>
            <a:r>
              <a:rPr lang="en-US" dirty="0" err="1" smtClean="0"/>
              <a:t>Lollard</a:t>
            </a:r>
            <a:r>
              <a:rPr lang="en-US" dirty="0" smtClean="0"/>
              <a:t> heresy</a:t>
            </a:r>
          </a:p>
          <a:p>
            <a:r>
              <a:rPr lang="en-US" dirty="0" smtClean="0"/>
              <a:t>Henry protects his friend, </a:t>
            </a:r>
          </a:p>
          <a:p>
            <a:pPr marL="0" indent="0">
              <a:buNone/>
            </a:pPr>
            <a:r>
              <a:rPr lang="en-US" dirty="0" smtClean="0"/>
              <a:t>but Oldcastle refuses to </a:t>
            </a:r>
          </a:p>
          <a:p>
            <a:pPr marL="0" indent="0">
              <a:buNone/>
            </a:pPr>
            <a:r>
              <a:rPr lang="en-US" dirty="0" smtClean="0"/>
              <a:t>repent</a:t>
            </a:r>
          </a:p>
          <a:p>
            <a:r>
              <a:rPr lang="en-US" dirty="0" smtClean="0"/>
              <a:t>1413 – Oldcastle escapes </a:t>
            </a:r>
          </a:p>
          <a:p>
            <a:pPr marL="0" indent="0">
              <a:buNone/>
            </a:pPr>
            <a:r>
              <a:rPr lang="en-US" dirty="0" smtClean="0"/>
              <a:t>and becomes head of </a:t>
            </a:r>
            <a:r>
              <a:rPr lang="en-US" dirty="0" err="1" smtClean="0"/>
              <a:t>Lollardy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rebellion</a:t>
            </a:r>
          </a:p>
          <a:p>
            <a:r>
              <a:rPr lang="en-US" dirty="0" smtClean="0"/>
              <a:t>1417 – Oldcastle captured </a:t>
            </a:r>
          </a:p>
          <a:p>
            <a:pPr marL="0" indent="0">
              <a:buNone/>
            </a:pPr>
            <a:r>
              <a:rPr lang="en-US" dirty="0" smtClean="0"/>
              <a:t>and burnt at the stake</a:t>
            </a:r>
          </a:p>
          <a:p>
            <a:r>
              <a:rPr lang="en-US" dirty="0" smtClean="0"/>
              <a:t>Falstaff of Shakespeare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063061"/>
            <a:ext cx="4295851" cy="477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966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Henry and France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Reassert Edward III’s claim to France</a:t>
            </a:r>
          </a:p>
          <a:p>
            <a:r>
              <a:rPr lang="en-US" dirty="0" smtClean="0"/>
              <a:t>1415 – Henry campaigns in France</a:t>
            </a:r>
          </a:p>
          <a:p>
            <a:r>
              <a:rPr lang="en-US" dirty="0" smtClean="0"/>
              <a:t>Battle of Agincourt – Oct. 25</a:t>
            </a:r>
          </a:p>
          <a:p>
            <a:pPr lvl="1"/>
            <a:r>
              <a:rPr lang="en-US" dirty="0" smtClean="0"/>
              <a:t>English victory</a:t>
            </a:r>
          </a:p>
          <a:p>
            <a:pPr lvl="1"/>
            <a:r>
              <a:rPr lang="en-US" dirty="0" smtClean="0"/>
              <a:t>Execution of all prisoners</a:t>
            </a:r>
            <a:endParaRPr lang="en-US" dirty="0"/>
          </a:p>
          <a:p>
            <a:r>
              <a:rPr lang="en-US" dirty="0" smtClean="0"/>
              <a:t>Treaty of Canterbury (1416) – </a:t>
            </a:r>
          </a:p>
          <a:p>
            <a:pPr marL="0" indent="0">
              <a:buNone/>
            </a:pPr>
            <a:r>
              <a:rPr lang="en-US" dirty="0" smtClean="0"/>
              <a:t>Holy Roman Emperor Sigismund </a:t>
            </a:r>
          </a:p>
          <a:p>
            <a:pPr marL="0" indent="0">
              <a:buNone/>
            </a:pPr>
            <a:r>
              <a:rPr lang="en-US" dirty="0" smtClean="0"/>
              <a:t>recognizes Henry’s claims</a:t>
            </a:r>
          </a:p>
          <a:p>
            <a:r>
              <a:rPr lang="en-US" dirty="0" smtClean="0"/>
              <a:t>Treaty of Troyes (1420) – </a:t>
            </a:r>
          </a:p>
          <a:p>
            <a:pPr marL="0" indent="0">
              <a:buNone/>
            </a:pPr>
            <a:r>
              <a:rPr lang="en-US" dirty="0" smtClean="0"/>
              <a:t>Henry will marry Charles VI’s </a:t>
            </a:r>
          </a:p>
          <a:p>
            <a:pPr marL="0" indent="0">
              <a:buNone/>
            </a:pPr>
            <a:r>
              <a:rPr lang="en-US" dirty="0" smtClean="0"/>
              <a:t>daughter and become his heir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2402073"/>
            <a:ext cx="3809999" cy="434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799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Henry VI (r. 1422-1461, 1470-1471)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1422 – Henry V dies while </a:t>
            </a:r>
          </a:p>
          <a:p>
            <a:pPr marL="0" indent="0">
              <a:buNone/>
            </a:pPr>
            <a:r>
              <a:rPr lang="en-US" dirty="0" smtClean="0"/>
              <a:t>on campaign in France</a:t>
            </a:r>
          </a:p>
          <a:p>
            <a:r>
              <a:rPr lang="en-US" dirty="0" smtClean="0"/>
              <a:t>Henry VI – only heir is nine </a:t>
            </a:r>
          </a:p>
          <a:p>
            <a:pPr marL="0" indent="0">
              <a:buNone/>
            </a:pPr>
            <a:r>
              <a:rPr lang="en-US" dirty="0" smtClean="0"/>
              <a:t>months old</a:t>
            </a:r>
          </a:p>
          <a:p>
            <a:r>
              <a:rPr lang="en-US" dirty="0" smtClean="0"/>
              <a:t>Charles VI dies weeks later </a:t>
            </a:r>
          </a:p>
          <a:p>
            <a:pPr marL="0" indent="0">
              <a:buNone/>
            </a:pPr>
            <a:r>
              <a:rPr lang="en-US" dirty="0" smtClean="0"/>
              <a:t>and </a:t>
            </a:r>
            <a:r>
              <a:rPr lang="en-US" dirty="0" smtClean="0"/>
              <a:t>Henry VI </a:t>
            </a:r>
            <a:r>
              <a:rPr lang="en-US" dirty="0" smtClean="0"/>
              <a:t>becomes king of France</a:t>
            </a:r>
          </a:p>
          <a:p>
            <a:r>
              <a:rPr lang="en-US" dirty="0" smtClean="0"/>
              <a:t>John, Duke of Bedford – brother </a:t>
            </a:r>
          </a:p>
          <a:p>
            <a:pPr marL="0" indent="0">
              <a:buNone/>
            </a:pPr>
            <a:r>
              <a:rPr lang="en-US" dirty="0" smtClean="0"/>
              <a:t>of Henry V acts as regent, focused </a:t>
            </a:r>
          </a:p>
          <a:p>
            <a:pPr marL="0" indent="0">
              <a:buNone/>
            </a:pPr>
            <a:r>
              <a:rPr lang="en-US" dirty="0" smtClean="0"/>
              <a:t>on France</a:t>
            </a:r>
          </a:p>
          <a:p>
            <a:r>
              <a:rPr lang="en-US" dirty="0" smtClean="0"/>
              <a:t>Humphrey, Duke of Gloucester – </a:t>
            </a:r>
          </a:p>
          <a:p>
            <a:pPr marL="0" indent="0">
              <a:buNone/>
            </a:pPr>
            <a:r>
              <a:rPr lang="en-US" dirty="0" smtClean="0"/>
              <a:t>brother of Henry V acts as lord </a:t>
            </a:r>
          </a:p>
          <a:p>
            <a:pPr marL="0" indent="0">
              <a:buNone/>
            </a:pPr>
            <a:r>
              <a:rPr lang="en-US" dirty="0" smtClean="0"/>
              <a:t>protector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030" y="1219200"/>
            <a:ext cx="364897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604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Charles VII and Joan </a:t>
            </a:r>
            <a:r>
              <a:rPr lang="en-US" dirty="0" smtClean="0"/>
              <a:t>of Arc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Charles VII (r. 1422-1461) – </a:t>
            </a:r>
          </a:p>
          <a:p>
            <a:pPr marL="0" indent="0">
              <a:buNone/>
            </a:pPr>
            <a:r>
              <a:rPr lang="en-US" dirty="0" smtClean="0"/>
              <a:t>son of Charles VI and contender </a:t>
            </a:r>
          </a:p>
          <a:p>
            <a:pPr marL="0" indent="0">
              <a:buNone/>
            </a:pPr>
            <a:r>
              <a:rPr lang="en-US" dirty="0" smtClean="0"/>
              <a:t>to French throne</a:t>
            </a:r>
          </a:p>
          <a:p>
            <a:r>
              <a:rPr lang="en-US" dirty="0" smtClean="0"/>
              <a:t>Joan of Arc – peasant girl </a:t>
            </a:r>
          </a:p>
          <a:p>
            <a:pPr marL="0" indent="0">
              <a:buNone/>
            </a:pPr>
            <a:r>
              <a:rPr lang="en-US" dirty="0" smtClean="0"/>
              <a:t>receives visions instructing her </a:t>
            </a:r>
          </a:p>
          <a:p>
            <a:pPr marL="0" indent="0">
              <a:buNone/>
            </a:pPr>
            <a:r>
              <a:rPr lang="en-US" dirty="0" smtClean="0"/>
              <a:t>to support Charles VII</a:t>
            </a:r>
          </a:p>
          <a:p>
            <a:r>
              <a:rPr lang="en-US" dirty="0" smtClean="0"/>
              <a:t>Is the Hundred Years’ War a </a:t>
            </a:r>
          </a:p>
          <a:p>
            <a:pPr marL="0" indent="0">
              <a:buNone/>
            </a:pPr>
            <a:r>
              <a:rPr lang="en-US" dirty="0" smtClean="0"/>
              <a:t>holy war?</a:t>
            </a:r>
          </a:p>
          <a:p>
            <a:r>
              <a:rPr lang="en-US" dirty="0" smtClean="0"/>
              <a:t>Siege of Orleans (1429) – relief </a:t>
            </a:r>
          </a:p>
          <a:p>
            <a:pPr marL="0" indent="0">
              <a:buNone/>
            </a:pPr>
            <a:r>
              <a:rPr lang="en-US" dirty="0" smtClean="0"/>
              <a:t>shortly after Joan’s arrival</a:t>
            </a:r>
          </a:p>
          <a:p>
            <a:r>
              <a:rPr lang="en-US" dirty="0" smtClean="0"/>
              <a:t>Coronation of Charles VII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1285113"/>
            <a:ext cx="3635829" cy="549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976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Trial of Joan of Arc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1430 – captured by </a:t>
            </a:r>
          </a:p>
          <a:p>
            <a:pPr marL="0" indent="0">
              <a:buNone/>
            </a:pPr>
            <a:r>
              <a:rPr lang="en-US" dirty="0" smtClean="0"/>
              <a:t>English</a:t>
            </a:r>
          </a:p>
          <a:p>
            <a:r>
              <a:rPr lang="en-US" dirty="0" smtClean="0"/>
              <a:t>John of Bedford leads trial </a:t>
            </a:r>
          </a:p>
          <a:p>
            <a:pPr marL="0" indent="0">
              <a:buNone/>
            </a:pPr>
            <a:r>
              <a:rPr lang="en-US" dirty="0" smtClean="0"/>
              <a:t>of heresy</a:t>
            </a:r>
          </a:p>
          <a:p>
            <a:r>
              <a:rPr lang="en-US" dirty="0" smtClean="0"/>
              <a:t>Entirely pro-English, no </a:t>
            </a:r>
          </a:p>
          <a:p>
            <a:pPr marL="0" indent="0">
              <a:buNone/>
            </a:pPr>
            <a:r>
              <a:rPr lang="en-US" dirty="0" smtClean="0"/>
              <a:t>French representatives</a:t>
            </a:r>
          </a:p>
          <a:p>
            <a:r>
              <a:rPr lang="en-US" dirty="0" smtClean="0"/>
              <a:t>Cross-dressing charge</a:t>
            </a:r>
          </a:p>
          <a:p>
            <a:r>
              <a:rPr lang="en-US" dirty="0" smtClean="0"/>
              <a:t>1431 – found guilty and </a:t>
            </a:r>
          </a:p>
          <a:p>
            <a:pPr marL="0" indent="0">
              <a:buNone/>
            </a:pPr>
            <a:r>
              <a:rPr lang="en-US" dirty="0" smtClean="0"/>
              <a:t>burned at the stake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922" y="1251857"/>
            <a:ext cx="3944078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241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Henry VI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1435 – John of Bedford dies</a:t>
            </a:r>
          </a:p>
          <a:p>
            <a:r>
              <a:rPr lang="en-US" dirty="0" smtClean="0"/>
              <a:t>1437 – Henry comes of </a:t>
            </a:r>
          </a:p>
          <a:p>
            <a:pPr marL="0" indent="0">
              <a:buNone/>
            </a:pPr>
            <a:r>
              <a:rPr lang="en-US" dirty="0" smtClean="0"/>
              <a:t>age (16)</a:t>
            </a:r>
          </a:p>
          <a:p>
            <a:r>
              <a:rPr lang="en-US" dirty="0" smtClean="0"/>
              <a:t>Remembered as peaceful </a:t>
            </a:r>
          </a:p>
          <a:p>
            <a:pPr marL="0" indent="0">
              <a:buNone/>
            </a:pPr>
            <a:r>
              <a:rPr lang="en-US" dirty="0" smtClean="0"/>
              <a:t>and studious</a:t>
            </a:r>
          </a:p>
          <a:p>
            <a:r>
              <a:rPr lang="en-US" dirty="0" smtClean="0"/>
              <a:t>Pushes peace policy with France</a:t>
            </a:r>
          </a:p>
          <a:p>
            <a:r>
              <a:rPr lang="en-US" dirty="0" smtClean="0"/>
              <a:t>Split among advisors</a:t>
            </a:r>
          </a:p>
          <a:p>
            <a:pPr lvl="1"/>
            <a:r>
              <a:rPr lang="en-US" dirty="0" smtClean="0"/>
              <a:t>Doves – Cardinal Beaufort and </a:t>
            </a:r>
          </a:p>
          <a:p>
            <a:pPr marL="457200" lvl="1" indent="0">
              <a:buNone/>
            </a:pPr>
            <a:r>
              <a:rPr lang="en-US" dirty="0" smtClean="0"/>
              <a:t>William de la Pole, Earl of Suffolk</a:t>
            </a:r>
          </a:p>
          <a:p>
            <a:pPr lvl="1"/>
            <a:r>
              <a:rPr lang="en-US" dirty="0" smtClean="0"/>
              <a:t>Hawks – Humphrey, Duke of </a:t>
            </a:r>
          </a:p>
          <a:p>
            <a:pPr marL="457200" lvl="1" indent="0">
              <a:buNone/>
            </a:pPr>
            <a:r>
              <a:rPr lang="en-US" dirty="0" smtClean="0"/>
              <a:t>Gloucester and Richard, Duke of </a:t>
            </a:r>
          </a:p>
          <a:p>
            <a:pPr marL="457200" lvl="1" indent="0">
              <a:buNone/>
            </a:pPr>
            <a:r>
              <a:rPr lang="en-US" dirty="0" smtClean="0"/>
              <a:t>York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447800"/>
            <a:ext cx="4038599" cy="5161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51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Court of Henry VI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1445 – marries Charles VII’s niece, Margaret of Anjou</a:t>
            </a:r>
          </a:p>
          <a:p>
            <a:r>
              <a:rPr lang="en-US" dirty="0" smtClean="0"/>
              <a:t>Returns Maine and Anjou </a:t>
            </a:r>
          </a:p>
          <a:p>
            <a:pPr marL="0" indent="0">
              <a:buNone/>
            </a:pPr>
            <a:r>
              <a:rPr lang="en-US" dirty="0" smtClean="0"/>
              <a:t>to France</a:t>
            </a:r>
          </a:p>
          <a:p>
            <a:r>
              <a:rPr lang="en-US" dirty="0" smtClean="0"/>
              <a:t>1447 – Humphrey, Duke of </a:t>
            </a:r>
          </a:p>
          <a:p>
            <a:pPr marL="0" indent="0">
              <a:buNone/>
            </a:pPr>
            <a:r>
              <a:rPr lang="en-US" dirty="0" smtClean="0"/>
              <a:t>Gloucester arrested for treason, </a:t>
            </a:r>
          </a:p>
          <a:p>
            <a:pPr marL="0" indent="0">
              <a:buNone/>
            </a:pPr>
            <a:r>
              <a:rPr lang="en-US" dirty="0" smtClean="0"/>
              <a:t>dies in prison</a:t>
            </a:r>
          </a:p>
          <a:p>
            <a:r>
              <a:rPr lang="en-US" dirty="0" smtClean="0"/>
              <a:t>Richard, Duke of York exiled to </a:t>
            </a:r>
          </a:p>
          <a:p>
            <a:pPr marL="0" indent="0">
              <a:buNone/>
            </a:pPr>
            <a:r>
              <a:rPr lang="en-US" dirty="0" smtClean="0"/>
              <a:t>Ireland</a:t>
            </a:r>
          </a:p>
          <a:p>
            <a:r>
              <a:rPr lang="en-US" dirty="0" smtClean="0"/>
              <a:t>William, Earl of Suffolk and </a:t>
            </a:r>
          </a:p>
          <a:p>
            <a:pPr marL="0" indent="0">
              <a:buNone/>
            </a:pPr>
            <a:r>
              <a:rPr lang="en-US" dirty="0" smtClean="0"/>
              <a:t>Edmund, Earl of Somerset elevated </a:t>
            </a:r>
          </a:p>
          <a:p>
            <a:pPr marL="0" indent="0">
              <a:buNone/>
            </a:pPr>
            <a:r>
              <a:rPr lang="en-US" dirty="0" smtClean="0"/>
              <a:t>to Dukes</a:t>
            </a:r>
          </a:p>
          <a:p>
            <a:r>
              <a:rPr lang="en-US" dirty="0" smtClean="0"/>
              <a:t>Public opinion with York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943" y="2209800"/>
            <a:ext cx="3782382" cy="454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3461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Great Slump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ca. 1440-1480 – pan-European recession</a:t>
            </a:r>
          </a:p>
          <a:p>
            <a:r>
              <a:rPr lang="en-US" dirty="0" smtClean="0"/>
              <a:t>Shortage of silver bullion = shortage of coin and credit</a:t>
            </a:r>
          </a:p>
          <a:p>
            <a:r>
              <a:rPr lang="en-US" dirty="0" smtClean="0"/>
              <a:t>Protectionist economic policies</a:t>
            </a:r>
          </a:p>
          <a:p>
            <a:r>
              <a:rPr lang="en-US" dirty="0" smtClean="0"/>
              <a:t>London as center of foreign trade</a:t>
            </a:r>
          </a:p>
          <a:p>
            <a:r>
              <a:rPr lang="en-US" dirty="0" smtClean="0"/>
              <a:t>1429 – foreigners buyers of </a:t>
            </a:r>
          </a:p>
          <a:p>
            <a:pPr marL="0" indent="0">
              <a:buNone/>
            </a:pPr>
            <a:r>
              <a:rPr lang="en-US" dirty="0" smtClean="0"/>
              <a:t>English wool forced to pay 1/3</a:t>
            </a:r>
            <a:r>
              <a:rPr lang="en-US" baseline="30000" dirty="0" smtClean="0"/>
              <a:t>rd</a:t>
            </a:r>
            <a:r>
              <a:rPr lang="en-US" dirty="0" smtClean="0"/>
              <a:t> in </a:t>
            </a:r>
          </a:p>
          <a:p>
            <a:pPr marL="0" indent="0">
              <a:buNone/>
            </a:pPr>
            <a:r>
              <a:rPr lang="en-US" dirty="0" smtClean="0"/>
              <a:t>bullion or foreign currency</a:t>
            </a:r>
          </a:p>
          <a:p>
            <a:r>
              <a:rPr lang="en-US" dirty="0" smtClean="0"/>
              <a:t>1435-1439 – </a:t>
            </a:r>
            <a:r>
              <a:rPr lang="en-US" dirty="0" err="1" smtClean="0"/>
              <a:t>Burgundian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blockade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9818" y="2590800"/>
            <a:ext cx="3094182" cy="412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89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Great Slump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1440-1447 – Hosting statute</a:t>
            </a:r>
          </a:p>
          <a:p>
            <a:r>
              <a:rPr lang="en-US" dirty="0" smtClean="0"/>
              <a:t>War with France = loss of trade</a:t>
            </a:r>
          </a:p>
          <a:p>
            <a:r>
              <a:rPr lang="en-US" dirty="0" smtClean="0"/>
              <a:t>Anti-piracy measures anger </a:t>
            </a:r>
          </a:p>
          <a:p>
            <a:pPr marL="0" indent="0">
              <a:buNone/>
            </a:pPr>
            <a:r>
              <a:rPr lang="en-US" dirty="0" smtClean="0"/>
              <a:t>Hanseatic League</a:t>
            </a:r>
          </a:p>
          <a:p>
            <a:r>
              <a:rPr lang="en-US" dirty="0" smtClean="0"/>
              <a:t>Discourages foreign trade</a:t>
            </a:r>
          </a:p>
          <a:p>
            <a:r>
              <a:rPr lang="en-US" dirty="0" smtClean="0"/>
              <a:t>Bans on English goods in </a:t>
            </a:r>
          </a:p>
          <a:p>
            <a:pPr marL="0" indent="0">
              <a:buNone/>
            </a:pPr>
            <a:r>
              <a:rPr lang="en-US" dirty="0" smtClean="0"/>
              <a:t>northern Germany</a:t>
            </a:r>
          </a:p>
          <a:p>
            <a:r>
              <a:rPr lang="en-US" dirty="0" smtClean="0"/>
              <a:t>Ripple effect throughout economy</a:t>
            </a:r>
          </a:p>
          <a:p>
            <a:r>
              <a:rPr lang="en-US" dirty="0" smtClean="0"/>
              <a:t>Correlation between political unrest </a:t>
            </a:r>
          </a:p>
          <a:p>
            <a:pPr marL="0" indent="0">
              <a:buNone/>
            </a:pPr>
            <a:r>
              <a:rPr lang="en-US" dirty="0" smtClean="0"/>
              <a:t>and wool industry</a:t>
            </a:r>
          </a:p>
          <a:p>
            <a:r>
              <a:rPr lang="en-US" dirty="0"/>
              <a:t>I</a:t>
            </a:r>
            <a:r>
              <a:rPr lang="en-US" dirty="0" smtClean="0"/>
              <a:t>s this the government’s fault?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709089"/>
            <a:ext cx="3403092" cy="448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2884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Popular Revolt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Loss of Normandy and raids on English coast</a:t>
            </a:r>
          </a:p>
          <a:p>
            <a:r>
              <a:rPr lang="en-US" dirty="0" smtClean="0"/>
              <a:t>Soldiers not receiving payment or supplies</a:t>
            </a:r>
          </a:p>
          <a:p>
            <a:r>
              <a:rPr lang="en-US" dirty="0" smtClean="0"/>
              <a:t>Crown lands given to Henry and Margaret’s favorites</a:t>
            </a:r>
          </a:p>
          <a:p>
            <a:r>
              <a:rPr lang="en-US" dirty="0" smtClean="0"/>
              <a:t>1450 – Suffolk impeached by the House of Commons</a:t>
            </a:r>
          </a:p>
          <a:p>
            <a:r>
              <a:rPr lang="en-US" dirty="0" smtClean="0"/>
              <a:t>Henry sends Suffolk into exile, but his ship was captured and Suffolk beheaded</a:t>
            </a:r>
          </a:p>
          <a:p>
            <a:r>
              <a:rPr lang="en-US" dirty="0" smtClean="0"/>
              <a:t>Body discovered on the shores of Dover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5491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Jack Cade Rebellion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Jack Cade, commoner, aka – </a:t>
            </a:r>
          </a:p>
          <a:p>
            <a:pPr marL="0" indent="0">
              <a:buNone/>
            </a:pPr>
            <a:r>
              <a:rPr lang="en-US" dirty="0" smtClean="0"/>
              <a:t>Jack Mortimer</a:t>
            </a:r>
          </a:p>
          <a:p>
            <a:r>
              <a:rPr lang="en-US" dirty="0" smtClean="0"/>
              <a:t>Fear in Kent over reprisals for </a:t>
            </a:r>
          </a:p>
          <a:p>
            <a:pPr marL="0" indent="0">
              <a:buNone/>
            </a:pPr>
            <a:r>
              <a:rPr lang="en-US" dirty="0" smtClean="0"/>
              <a:t>Suffolk</a:t>
            </a:r>
          </a:p>
          <a:p>
            <a:r>
              <a:rPr lang="en-US" dirty="0" smtClean="0"/>
              <a:t>“The Complaint of the Poor </a:t>
            </a:r>
          </a:p>
          <a:p>
            <a:pPr marL="0" indent="0">
              <a:buNone/>
            </a:pPr>
            <a:r>
              <a:rPr lang="en-US" dirty="0" smtClean="0"/>
              <a:t>Commons of Kent” or “The </a:t>
            </a:r>
          </a:p>
          <a:p>
            <a:pPr marL="0" indent="0">
              <a:buNone/>
            </a:pPr>
            <a:r>
              <a:rPr lang="en-US" dirty="0" smtClean="0"/>
              <a:t>Proclamation of Grievances”</a:t>
            </a:r>
          </a:p>
          <a:p>
            <a:r>
              <a:rPr lang="en-US" dirty="0" smtClean="0"/>
              <a:t>May 1450 – 5,000 commoners </a:t>
            </a:r>
          </a:p>
          <a:p>
            <a:pPr marL="0" indent="0">
              <a:buNone/>
            </a:pPr>
            <a:r>
              <a:rPr lang="en-US" dirty="0" smtClean="0"/>
              <a:t>march on London</a:t>
            </a:r>
          </a:p>
          <a:p>
            <a:r>
              <a:rPr lang="en-US" dirty="0" smtClean="0"/>
              <a:t>Ambushes and surprising victories</a:t>
            </a:r>
          </a:p>
          <a:p>
            <a:r>
              <a:rPr lang="en-US" dirty="0" smtClean="0"/>
              <a:t>July 1450 – Cade declares himself </a:t>
            </a:r>
          </a:p>
          <a:p>
            <a:pPr marL="0" indent="0">
              <a:buNone/>
            </a:pPr>
            <a:r>
              <a:rPr lang="en-US" dirty="0" smtClean="0"/>
              <a:t>mayor of London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295400"/>
            <a:ext cx="3494314" cy="543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6963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Jack Cade Rebellion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Henry VI flees London</a:t>
            </a:r>
          </a:p>
          <a:p>
            <a:r>
              <a:rPr lang="en-US" dirty="0" smtClean="0"/>
              <a:t>Show trials of advisors accused of treason</a:t>
            </a:r>
          </a:p>
          <a:p>
            <a:r>
              <a:rPr lang="en-US" dirty="0" smtClean="0"/>
              <a:t>James Fiennes, 1</a:t>
            </a:r>
            <a:r>
              <a:rPr lang="en-US" baseline="30000" dirty="0" smtClean="0"/>
              <a:t>st</a:t>
            </a:r>
            <a:r>
              <a:rPr lang="en-US" dirty="0" smtClean="0"/>
              <a:t> Baron </a:t>
            </a:r>
            <a:r>
              <a:rPr lang="en-US" dirty="0" err="1" smtClean="0"/>
              <a:t>Saye</a:t>
            </a:r>
            <a:r>
              <a:rPr lang="en-US" dirty="0" smtClean="0"/>
              <a:t> and </a:t>
            </a:r>
            <a:r>
              <a:rPr lang="en-US" dirty="0" err="1" smtClean="0"/>
              <a:t>Sele</a:t>
            </a:r>
            <a:r>
              <a:rPr lang="en-US" dirty="0" smtClean="0"/>
              <a:t> and Lord High </a:t>
            </a:r>
            <a:r>
              <a:rPr lang="en-US" dirty="0" smtClean="0"/>
              <a:t>Treasurer </a:t>
            </a:r>
            <a:r>
              <a:rPr lang="en-US" dirty="0" smtClean="0"/>
              <a:t>imprisoned and executed with son-in-law</a:t>
            </a:r>
          </a:p>
          <a:p>
            <a:r>
              <a:rPr lang="en-US" dirty="0" smtClean="0"/>
              <a:t>Drunken looting turns </a:t>
            </a:r>
          </a:p>
          <a:p>
            <a:pPr marL="0" indent="0">
              <a:buNone/>
            </a:pPr>
            <a:r>
              <a:rPr lang="en-US" dirty="0" smtClean="0"/>
              <a:t>opinions of Londoners</a:t>
            </a:r>
          </a:p>
          <a:p>
            <a:r>
              <a:rPr lang="en-US" dirty="0" smtClean="0"/>
              <a:t>July 8 – Battle between </a:t>
            </a:r>
          </a:p>
          <a:p>
            <a:pPr marL="0" indent="0">
              <a:buNone/>
            </a:pPr>
            <a:r>
              <a:rPr lang="en-US" dirty="0" smtClean="0"/>
              <a:t>Londoners and Cade on </a:t>
            </a:r>
          </a:p>
          <a:p>
            <a:pPr marL="0" indent="0">
              <a:buNone/>
            </a:pPr>
            <a:r>
              <a:rPr lang="en-US" dirty="0" smtClean="0"/>
              <a:t>London Bridge</a:t>
            </a:r>
          </a:p>
          <a:p>
            <a:r>
              <a:rPr lang="en-US" dirty="0" smtClean="0"/>
              <a:t>John Kemp, Archbishop </a:t>
            </a:r>
          </a:p>
          <a:p>
            <a:pPr marL="0" indent="0">
              <a:buNone/>
            </a:pPr>
            <a:r>
              <a:rPr lang="en-US" dirty="0" smtClean="0"/>
              <a:t>and Lord Chancellor, offers </a:t>
            </a:r>
          </a:p>
          <a:p>
            <a:pPr marL="0" indent="0">
              <a:buNone/>
            </a:pPr>
            <a:r>
              <a:rPr lang="en-US" dirty="0" smtClean="0"/>
              <a:t>pardons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3165526"/>
            <a:ext cx="4895850" cy="358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496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Jack Cade Rebellion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“Writ and Proclamation by </a:t>
            </a:r>
          </a:p>
          <a:p>
            <a:pPr marL="0" indent="0">
              <a:buNone/>
            </a:pPr>
            <a:r>
              <a:rPr lang="en-US" dirty="0" smtClean="0"/>
              <a:t>the King for the Taking of Cade”</a:t>
            </a:r>
          </a:p>
          <a:p>
            <a:r>
              <a:rPr lang="en-US" dirty="0" smtClean="0"/>
              <a:t>Pardons are voided (not </a:t>
            </a:r>
          </a:p>
          <a:p>
            <a:pPr marL="0" indent="0">
              <a:buNone/>
            </a:pPr>
            <a:r>
              <a:rPr lang="en-US" dirty="0" smtClean="0"/>
              <a:t>approved by Parliament)</a:t>
            </a:r>
          </a:p>
          <a:p>
            <a:r>
              <a:rPr lang="en-US" dirty="0" smtClean="0"/>
              <a:t>Reward given for Cade, dead </a:t>
            </a:r>
          </a:p>
          <a:p>
            <a:pPr marL="0" indent="0">
              <a:buNone/>
            </a:pPr>
            <a:r>
              <a:rPr lang="en-US" dirty="0" smtClean="0"/>
              <a:t>or alive</a:t>
            </a:r>
          </a:p>
          <a:p>
            <a:r>
              <a:rPr lang="en-US" dirty="0" smtClean="0"/>
              <a:t>July 12 – Cade is mortally </a:t>
            </a:r>
          </a:p>
          <a:p>
            <a:pPr marL="0" indent="0">
              <a:buNone/>
            </a:pPr>
            <a:r>
              <a:rPr lang="en-US" dirty="0" smtClean="0"/>
              <a:t>wounded in a struggle</a:t>
            </a:r>
          </a:p>
          <a:p>
            <a:r>
              <a:rPr lang="en-US" dirty="0" smtClean="0"/>
              <a:t>Cade’s body is put on trial and </a:t>
            </a:r>
          </a:p>
          <a:p>
            <a:pPr marL="0" indent="0">
              <a:buNone/>
            </a:pPr>
            <a:r>
              <a:rPr lang="en-US" dirty="0" smtClean="0"/>
              <a:t>beheaded</a:t>
            </a:r>
          </a:p>
          <a:p>
            <a:r>
              <a:rPr lang="en-US" dirty="0" smtClean="0"/>
              <a:t>All rebels ordered arrested and tried</a:t>
            </a:r>
          </a:p>
          <a:p>
            <a:r>
              <a:rPr lang="en-US" dirty="0" smtClean="0"/>
              <a:t>Further rebellions in Sussex and </a:t>
            </a:r>
          </a:p>
          <a:p>
            <a:pPr marL="0" indent="0">
              <a:buNone/>
            </a:pPr>
            <a:r>
              <a:rPr lang="en-US" dirty="0" smtClean="0"/>
              <a:t>elsewhere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371600"/>
            <a:ext cx="3905250" cy="513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8119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Richard, Duke of York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House of York – descendants of </a:t>
            </a:r>
          </a:p>
          <a:p>
            <a:pPr marL="0" indent="0">
              <a:buNone/>
            </a:pPr>
            <a:r>
              <a:rPr lang="en-US" dirty="0" smtClean="0"/>
              <a:t>Edward III’s fourth son</a:t>
            </a:r>
          </a:p>
          <a:p>
            <a:r>
              <a:rPr lang="en-US" dirty="0" smtClean="0"/>
              <a:t>Also his second son through marriage</a:t>
            </a:r>
            <a:endParaRPr lang="en-US" dirty="0" smtClean="0"/>
          </a:p>
          <a:p>
            <a:r>
              <a:rPr lang="en-US" dirty="0" smtClean="0"/>
              <a:t>Sept. 1450 – York returns from his </a:t>
            </a:r>
          </a:p>
          <a:p>
            <a:pPr marL="0" indent="0">
              <a:buNone/>
            </a:pPr>
            <a:r>
              <a:rPr lang="en-US" dirty="0" smtClean="0"/>
              <a:t>exile in Ireland</a:t>
            </a:r>
          </a:p>
          <a:p>
            <a:r>
              <a:rPr lang="en-US" dirty="0" smtClean="0"/>
              <a:t>Gathers supporters and marches on </a:t>
            </a:r>
          </a:p>
          <a:p>
            <a:pPr marL="0" indent="0">
              <a:buNone/>
            </a:pPr>
            <a:r>
              <a:rPr lang="en-US" dirty="0" smtClean="0"/>
              <a:t>London</a:t>
            </a:r>
          </a:p>
          <a:p>
            <a:r>
              <a:rPr lang="en-US" dirty="0" smtClean="0"/>
              <a:t>Reformer – better government and </a:t>
            </a:r>
          </a:p>
          <a:p>
            <a:pPr marL="0" indent="0">
              <a:buNone/>
            </a:pPr>
            <a:r>
              <a:rPr lang="en-US" dirty="0" smtClean="0"/>
              <a:t>prosecution of traitors who had lost northern </a:t>
            </a:r>
          </a:p>
          <a:p>
            <a:pPr marL="0" indent="0">
              <a:buNone/>
            </a:pPr>
            <a:r>
              <a:rPr lang="en-US" dirty="0" smtClean="0"/>
              <a:t>France</a:t>
            </a:r>
          </a:p>
          <a:p>
            <a:r>
              <a:rPr lang="en-US" dirty="0" smtClean="0"/>
              <a:t>Rivalry with the Duke of Somerset</a:t>
            </a:r>
          </a:p>
          <a:p>
            <a:r>
              <a:rPr lang="en-US" dirty="0" smtClean="0"/>
              <a:t>Campaign to be named Henry’s heir</a:t>
            </a:r>
          </a:p>
          <a:p>
            <a:r>
              <a:rPr lang="en-US" dirty="0" smtClean="0"/>
              <a:t>1452 – forced to swear oath of allegiance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160617"/>
            <a:ext cx="2967181" cy="5674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3966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Richard, Protector of the Realm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Battle of </a:t>
            </a:r>
            <a:r>
              <a:rPr lang="en-US" dirty="0" err="1" smtClean="0"/>
              <a:t>Castillon</a:t>
            </a:r>
            <a:r>
              <a:rPr lang="en-US" dirty="0" smtClean="0"/>
              <a:t> (1453) – English lose last territories in France</a:t>
            </a:r>
          </a:p>
          <a:p>
            <a:r>
              <a:rPr lang="en-US" dirty="0" smtClean="0"/>
              <a:t>End of the Hundred Years’ War</a:t>
            </a:r>
          </a:p>
          <a:p>
            <a:r>
              <a:rPr lang="en-US" dirty="0" smtClean="0"/>
              <a:t>Henry VI has a mental </a:t>
            </a:r>
          </a:p>
          <a:p>
            <a:pPr marL="0" indent="0">
              <a:buNone/>
            </a:pPr>
            <a:r>
              <a:rPr lang="en-US" dirty="0" smtClean="0"/>
              <a:t>breakdown</a:t>
            </a:r>
          </a:p>
          <a:p>
            <a:r>
              <a:rPr lang="en-US" dirty="0" smtClean="0"/>
              <a:t>Son, Edward, born shortly after</a:t>
            </a:r>
          </a:p>
          <a:p>
            <a:r>
              <a:rPr lang="en-US" dirty="0" smtClean="0"/>
              <a:t>Great Council called</a:t>
            </a:r>
          </a:p>
          <a:p>
            <a:r>
              <a:rPr lang="en-US" dirty="0" smtClean="0"/>
              <a:t>York elected Protector of the </a:t>
            </a:r>
          </a:p>
          <a:p>
            <a:pPr marL="0" indent="0">
              <a:buNone/>
            </a:pPr>
            <a:r>
              <a:rPr lang="en-US" dirty="0" smtClean="0"/>
              <a:t>Realm and Chief Councilor</a:t>
            </a:r>
          </a:p>
          <a:p>
            <a:r>
              <a:rPr lang="en-US" dirty="0" smtClean="0"/>
              <a:t>Duke of Somerset imprisoned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673" y="2667000"/>
            <a:ext cx="3302127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6483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Percy-Neville Feud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Rival noble families in northern England</a:t>
            </a:r>
          </a:p>
          <a:p>
            <a:r>
              <a:rPr lang="en-US" dirty="0" smtClean="0"/>
              <a:t>Henry VI and Somerset support Percy</a:t>
            </a:r>
          </a:p>
          <a:p>
            <a:r>
              <a:rPr lang="en-US" dirty="0" smtClean="0"/>
              <a:t>York supports Neville</a:t>
            </a:r>
          </a:p>
          <a:p>
            <a:pPr lvl="1"/>
            <a:r>
              <a:rPr lang="en-US" dirty="0" smtClean="0"/>
              <a:t>Married to a Neville</a:t>
            </a:r>
          </a:p>
          <a:p>
            <a:r>
              <a:rPr lang="en-US" dirty="0" smtClean="0"/>
              <a:t>Richard Neville, 5</a:t>
            </a:r>
            <a:r>
              <a:rPr lang="en-US" baseline="30000" dirty="0" smtClean="0"/>
              <a:t>th</a:t>
            </a:r>
            <a:r>
              <a:rPr lang="en-US" dirty="0" smtClean="0"/>
              <a:t> Earl of Salisbury – named Chancellor by York</a:t>
            </a:r>
          </a:p>
          <a:p>
            <a:r>
              <a:rPr lang="en-US" dirty="0" smtClean="0"/>
              <a:t>Neville is York’s greatest ally among nobility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7539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St. Albans and the Beginning of the War of the Roses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1455 – Henry VI recovers</a:t>
            </a:r>
          </a:p>
          <a:p>
            <a:r>
              <a:rPr lang="en-US" dirty="0" smtClean="0"/>
              <a:t>Somerset released from prison and York removed from office</a:t>
            </a:r>
          </a:p>
          <a:p>
            <a:r>
              <a:rPr lang="en-US" dirty="0" smtClean="0"/>
              <a:t>Somerset calls Great Council away from London</a:t>
            </a:r>
          </a:p>
          <a:p>
            <a:r>
              <a:rPr lang="en-US" dirty="0" smtClean="0"/>
              <a:t>York, Salisbury, and Salisbury’s son, Warwick, raise an </a:t>
            </a:r>
          </a:p>
          <a:p>
            <a:pPr marL="0" indent="0">
              <a:buNone/>
            </a:pPr>
            <a:r>
              <a:rPr lang="en-US" dirty="0" smtClean="0"/>
              <a:t>army and march on London</a:t>
            </a:r>
          </a:p>
          <a:p>
            <a:r>
              <a:rPr lang="en-US" dirty="0" smtClean="0"/>
              <a:t>First Battle of St. Albans – </a:t>
            </a:r>
          </a:p>
          <a:p>
            <a:pPr marL="0" indent="0">
              <a:buNone/>
            </a:pPr>
            <a:r>
              <a:rPr lang="en-US" dirty="0" smtClean="0"/>
              <a:t>Somerset killed, Henry </a:t>
            </a:r>
          </a:p>
          <a:p>
            <a:pPr marL="0" indent="0">
              <a:buNone/>
            </a:pPr>
            <a:r>
              <a:rPr lang="en-US" dirty="0" smtClean="0"/>
              <a:t>captured, York named Lord </a:t>
            </a:r>
          </a:p>
          <a:p>
            <a:pPr marL="0" indent="0">
              <a:buNone/>
            </a:pPr>
            <a:r>
              <a:rPr lang="en-US" dirty="0" smtClean="0"/>
              <a:t>Protector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379" y="3810000"/>
            <a:ext cx="4037820" cy="302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8906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York vs. Queen Margaret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St. Albans was an act of treason, but…</a:t>
            </a:r>
          </a:p>
          <a:p>
            <a:r>
              <a:rPr lang="en-US" dirty="0" smtClean="0"/>
              <a:t>Fears of turning into out </a:t>
            </a:r>
          </a:p>
          <a:p>
            <a:pPr marL="0" indent="0">
              <a:buNone/>
            </a:pPr>
            <a:r>
              <a:rPr lang="en-US" dirty="0" smtClean="0"/>
              <a:t>right war</a:t>
            </a:r>
          </a:p>
          <a:p>
            <a:r>
              <a:rPr lang="en-US" dirty="0" smtClean="0"/>
              <a:t>Who is heir to Henry VI? York </a:t>
            </a:r>
          </a:p>
          <a:p>
            <a:pPr marL="0" indent="0">
              <a:buNone/>
            </a:pPr>
            <a:r>
              <a:rPr lang="en-US" dirty="0" smtClean="0"/>
              <a:t>or the infant Edward?</a:t>
            </a:r>
          </a:p>
          <a:p>
            <a:r>
              <a:rPr lang="en-US" dirty="0" smtClean="0"/>
              <a:t>Margaret keeps Henry away </a:t>
            </a:r>
          </a:p>
          <a:p>
            <a:pPr marL="0" indent="0">
              <a:buNone/>
            </a:pPr>
            <a:r>
              <a:rPr lang="en-US" dirty="0" smtClean="0"/>
              <a:t>from London</a:t>
            </a:r>
          </a:p>
          <a:p>
            <a:r>
              <a:rPr lang="en-US" dirty="0" smtClean="0"/>
              <a:t>1456 – York removed as Lord </a:t>
            </a:r>
          </a:p>
          <a:p>
            <a:pPr marL="0" indent="0">
              <a:buNone/>
            </a:pPr>
            <a:r>
              <a:rPr lang="en-US" dirty="0" smtClean="0"/>
              <a:t>Protector</a:t>
            </a:r>
          </a:p>
          <a:p>
            <a:r>
              <a:rPr lang="en-US" dirty="0" smtClean="0"/>
              <a:t>Warwick as champion of merchants</a:t>
            </a:r>
          </a:p>
          <a:p>
            <a:r>
              <a:rPr lang="en-US" dirty="0" smtClean="0"/>
              <a:t>Neville-Percy feud and blood feuds </a:t>
            </a:r>
          </a:p>
          <a:p>
            <a:pPr marL="0" indent="0">
              <a:buNone/>
            </a:pPr>
            <a:r>
              <a:rPr lang="en-US" dirty="0" smtClean="0"/>
              <a:t>over St. Albans</a:t>
            </a:r>
          </a:p>
          <a:p>
            <a:r>
              <a:rPr lang="en-US" dirty="0" smtClean="0"/>
              <a:t>1458 – Love Day procession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643" y="1447800"/>
            <a:ext cx="3855357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6478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</TotalTime>
  <Words>1178</Words>
  <Application>Microsoft Office PowerPoint</Application>
  <PresentationFormat>On-screen Show (4:3)</PresentationFormat>
  <Paragraphs>247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Popular Revolt and the Claims of York</vt:lpstr>
      <vt:lpstr>Henry V (r. 1413-1422)</vt:lpstr>
      <vt:lpstr>Henry V</vt:lpstr>
      <vt:lpstr>Lollardy</vt:lpstr>
      <vt:lpstr>Henry and John Oldcastle</vt:lpstr>
      <vt:lpstr>Henry and France</vt:lpstr>
      <vt:lpstr>Henry VI (r. 1422-1461, 1470-1471)</vt:lpstr>
      <vt:lpstr>Charles VII and Joan of Arc</vt:lpstr>
      <vt:lpstr>Trial of Joan of Arc</vt:lpstr>
      <vt:lpstr>Henry VI</vt:lpstr>
      <vt:lpstr>The Court of Henry VI</vt:lpstr>
      <vt:lpstr>The Great Slump</vt:lpstr>
      <vt:lpstr>The Great Slump</vt:lpstr>
      <vt:lpstr>Popular Revolt</vt:lpstr>
      <vt:lpstr>Jack Cade Rebellion</vt:lpstr>
      <vt:lpstr>Jack Cade Rebellion</vt:lpstr>
      <vt:lpstr>Jack Cade Rebellion</vt:lpstr>
      <vt:lpstr>Richard, Duke of York</vt:lpstr>
      <vt:lpstr>Richard, Protector of the Realm</vt:lpstr>
      <vt:lpstr>Percy-Neville Feud</vt:lpstr>
      <vt:lpstr>St. Albans and the Beginning of the War of the Roses</vt:lpstr>
      <vt:lpstr>York vs. Queen Margaret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Popular Revolt and the Claims of York</dc:title>
  <dc:creator>Rob</dc:creator>
  <cp:lastModifiedBy>haugrt</cp:lastModifiedBy>
  <cp:revision>25</cp:revision>
  <dcterms:created xsi:type="dcterms:W3CDTF">2014-11-11T19:07:25Z</dcterms:created>
  <dcterms:modified xsi:type="dcterms:W3CDTF">2014-11-12T17:10:28Z</dcterms:modified>
</cp:coreProperties>
</file>