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5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9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5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1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7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3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74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99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0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6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46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DA788-6E70-4E80-8A0F-D9D8FF990184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D985-7EE7-441F-8354-3CE028969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1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People’s Democratic Party of Afghanistan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3035</a:t>
            </a:r>
          </a:p>
          <a:p>
            <a:r>
              <a:rPr lang="en-US" dirty="0" smtClean="0"/>
              <a:t>11/10/14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08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Modernization and Foreign 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Lessons learned, can’t raise taxes without upsetting traditional power centers.</a:t>
            </a:r>
          </a:p>
          <a:p>
            <a:r>
              <a:rPr lang="en-US" dirty="0" smtClean="0"/>
              <a:t>Shift to direct taxation on exports.</a:t>
            </a:r>
          </a:p>
          <a:p>
            <a:r>
              <a:rPr lang="en-US" dirty="0" smtClean="0"/>
              <a:t>Means you must build an export economy.</a:t>
            </a:r>
          </a:p>
          <a:p>
            <a:r>
              <a:rPr lang="en-US" dirty="0" smtClean="0"/>
              <a:t>Cotton in </a:t>
            </a:r>
            <a:r>
              <a:rPr lang="en-US" dirty="0" err="1" smtClean="0"/>
              <a:t>Kunduz</a:t>
            </a:r>
            <a:r>
              <a:rPr lang="en-US" dirty="0" smtClean="0"/>
              <a:t>, karakul lambskin, fruits, grain, and opium</a:t>
            </a:r>
          </a:p>
          <a:p>
            <a:r>
              <a:rPr lang="en-US" dirty="0" smtClean="0"/>
              <a:t>Still largely a subsistence economy…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0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the </a:t>
            </a:r>
            <a:r>
              <a:rPr lang="en-US" dirty="0" err="1" smtClean="0"/>
              <a:t>Rentier</a:t>
            </a:r>
            <a:r>
              <a:rPr lang="en-US" dirty="0" smtClean="0"/>
              <a:t>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Afghans generally nervous about outside influence, but need foreign investment.</a:t>
            </a:r>
          </a:p>
          <a:p>
            <a:r>
              <a:rPr lang="en-US" dirty="0" smtClean="0"/>
              <a:t>Limit influence of British and Soviet Union</a:t>
            </a:r>
          </a:p>
          <a:p>
            <a:r>
              <a:rPr lang="en-US" dirty="0" smtClean="0"/>
              <a:t>WWI – Seek German and Ottoman assistance</a:t>
            </a:r>
          </a:p>
          <a:p>
            <a:r>
              <a:rPr lang="en-US" dirty="0" smtClean="0"/>
              <a:t>WWII – Seek German and Japanese assistance</a:t>
            </a:r>
          </a:p>
          <a:p>
            <a:r>
              <a:rPr lang="en-US" dirty="0" smtClean="0"/>
              <a:t>Neither of these pan out…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02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Afghanistan and the Cold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1950’s-1970’s: approximately </a:t>
            </a:r>
          </a:p>
          <a:p>
            <a:pPr marL="0" indent="0">
              <a:buNone/>
            </a:pPr>
            <a:r>
              <a:rPr lang="en-US" dirty="0" smtClean="0"/>
              <a:t>$2 billion enter Afghanistan from </a:t>
            </a:r>
          </a:p>
          <a:p>
            <a:pPr marL="0" indent="0">
              <a:buNone/>
            </a:pPr>
            <a:r>
              <a:rPr lang="en-US" dirty="0" smtClean="0"/>
              <a:t>US and Soviet Union</a:t>
            </a:r>
          </a:p>
          <a:p>
            <a:r>
              <a:rPr lang="en-US" dirty="0" smtClean="0"/>
              <a:t>Makes Kabul a cosmopolitan city </a:t>
            </a:r>
          </a:p>
          <a:p>
            <a:pPr marL="0" indent="0">
              <a:buNone/>
            </a:pPr>
            <a:r>
              <a:rPr lang="en-US" dirty="0" smtClean="0"/>
              <a:t>filled with foreign advisors, </a:t>
            </a:r>
          </a:p>
          <a:p>
            <a:pPr marL="0" indent="0">
              <a:buNone/>
            </a:pPr>
            <a:r>
              <a:rPr lang="en-US" dirty="0" smtClean="0"/>
              <a:t>diplomats, and businessmen.</a:t>
            </a:r>
          </a:p>
          <a:p>
            <a:r>
              <a:rPr lang="en-US" dirty="0" smtClean="0"/>
              <a:t>Benefits Kabul and other urban </a:t>
            </a:r>
          </a:p>
          <a:p>
            <a:pPr marL="0" indent="0">
              <a:buNone/>
            </a:pPr>
            <a:r>
              <a:rPr lang="en-US" dirty="0" smtClean="0"/>
              <a:t>centers first.</a:t>
            </a:r>
          </a:p>
          <a:p>
            <a:r>
              <a:rPr lang="en-US" dirty="0" smtClean="0"/>
              <a:t>Little offered by Afghanistan in </a:t>
            </a:r>
          </a:p>
          <a:p>
            <a:pPr marL="0" indent="0">
              <a:buNone/>
            </a:pPr>
            <a:r>
              <a:rPr lang="en-US" dirty="0" smtClean="0"/>
              <a:t>return…</a:t>
            </a:r>
          </a:p>
          <a:p>
            <a:pPr lvl="1"/>
            <a:r>
              <a:rPr lang="en-US" dirty="0" smtClean="0"/>
              <a:t>Put down </a:t>
            </a:r>
            <a:r>
              <a:rPr lang="en-US" i="1" dirty="0" err="1" smtClean="0"/>
              <a:t>basmachi</a:t>
            </a:r>
            <a:r>
              <a:rPr lang="en-US" dirty="0" smtClean="0"/>
              <a:t> in the north</a:t>
            </a:r>
          </a:p>
          <a:p>
            <a:pPr lvl="1"/>
            <a:r>
              <a:rPr lang="en-US" dirty="0" smtClean="0"/>
              <a:t>Tone down the </a:t>
            </a:r>
            <a:r>
              <a:rPr lang="en-US" dirty="0" err="1" smtClean="0"/>
              <a:t>Pashtunistan</a:t>
            </a:r>
            <a:r>
              <a:rPr lang="en-US" dirty="0" smtClean="0"/>
              <a:t> rhetoric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295400"/>
            <a:ext cx="3429000" cy="2892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91000"/>
            <a:ext cx="3429000" cy="261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1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Kabul and Afghanistan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75064"/>
            <a:ext cx="8762999" cy="5131612"/>
          </a:xfrm>
        </p:spPr>
      </p:pic>
    </p:spTree>
    <p:extLst>
      <p:ext uri="{BB962C8B-B14F-4D97-AF65-F5344CB8AC3E}">
        <p14:creationId xmlns:p14="http://schemas.microsoft.com/office/powerpoint/2010/main" val="30000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Forging a National Identity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1"/>
            <a:ext cx="4669117" cy="3810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762" y="3810000"/>
            <a:ext cx="595312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2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rather Pashtu Centered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19199"/>
            <a:ext cx="7086600" cy="534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2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Modernization and Foreign Investment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143001"/>
            <a:ext cx="3378890" cy="3124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661" y="1143001"/>
            <a:ext cx="4585339" cy="335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35186"/>
            <a:ext cx="3352800" cy="2746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027628"/>
            <a:ext cx="3428999" cy="275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1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War and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Kabul University: Western European and American faculty</a:t>
            </a:r>
          </a:p>
          <a:p>
            <a:r>
              <a:rPr lang="en-US" dirty="0" smtClean="0"/>
              <a:t>Kabul Polytechnic: Soviet faculty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Azhar</a:t>
            </a:r>
            <a:endParaRPr lang="en-US" dirty="0"/>
          </a:p>
          <a:p>
            <a:r>
              <a:rPr lang="en-US" dirty="0" smtClean="0"/>
              <a:t>By 1979: 1,000,000+ students in primary school, 136,000 in secondary school, and 23,000 enrolled in university</a:t>
            </a:r>
          </a:p>
          <a:p>
            <a:r>
              <a:rPr lang="en-US" dirty="0" smtClean="0"/>
              <a:t>Creates a growing educated elite.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337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War and Education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3000"/>
            <a:ext cx="3640667" cy="3276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9" y="1143000"/>
            <a:ext cx="4829175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038600"/>
            <a:ext cx="3345034" cy="27670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035" y="3886199"/>
            <a:ext cx="4499250" cy="290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1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and Modernization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Increased education creates </a:t>
            </a:r>
          </a:p>
          <a:p>
            <a:pPr marL="0" indent="0">
              <a:buNone/>
            </a:pPr>
            <a:r>
              <a:rPr lang="en-US" dirty="0" smtClean="0"/>
              <a:t>constituency for secularization and </a:t>
            </a:r>
            <a:br>
              <a:rPr lang="en-US" dirty="0" smtClean="0"/>
            </a:br>
            <a:r>
              <a:rPr lang="en-US" dirty="0" smtClean="0"/>
              <a:t>liberalization.</a:t>
            </a:r>
          </a:p>
          <a:p>
            <a:r>
              <a:rPr lang="en-US" dirty="0" err="1" smtClean="0"/>
              <a:t>Daud</a:t>
            </a:r>
            <a:r>
              <a:rPr lang="en-US" dirty="0" smtClean="0"/>
              <a:t> Khan: cousin of </a:t>
            </a:r>
            <a:r>
              <a:rPr lang="en-US" dirty="0" err="1" smtClean="0"/>
              <a:t>Zahir</a:t>
            </a:r>
            <a:r>
              <a:rPr lang="en-US" dirty="0" smtClean="0"/>
              <a:t> Shah, </a:t>
            </a:r>
          </a:p>
          <a:p>
            <a:pPr marL="0" indent="0">
              <a:buNone/>
            </a:pPr>
            <a:r>
              <a:rPr lang="en-US" dirty="0" smtClean="0"/>
              <a:t>becomes Prime Minister in 1953</a:t>
            </a:r>
          </a:p>
          <a:p>
            <a:r>
              <a:rPr lang="en-US" dirty="0" smtClean="0"/>
              <a:t>1964: New constitution</a:t>
            </a:r>
          </a:p>
          <a:p>
            <a:pPr lvl="1"/>
            <a:r>
              <a:rPr lang="en-US" dirty="0" smtClean="0"/>
              <a:t>Bans members of the royal family </a:t>
            </a:r>
          </a:p>
          <a:p>
            <a:pPr marL="457200" lvl="1" indent="0">
              <a:buNone/>
            </a:pPr>
            <a:r>
              <a:rPr lang="en-US" dirty="0" smtClean="0"/>
              <a:t>from government office</a:t>
            </a:r>
          </a:p>
          <a:p>
            <a:pPr lvl="1"/>
            <a:r>
              <a:rPr lang="en-US" dirty="0" smtClean="0"/>
              <a:t>Recognizes Dari and Pashtun as </a:t>
            </a:r>
          </a:p>
          <a:p>
            <a:pPr marL="457200" lvl="1" indent="0">
              <a:buNone/>
            </a:pPr>
            <a:r>
              <a:rPr lang="en-US" dirty="0" smtClean="0"/>
              <a:t>national languages</a:t>
            </a:r>
          </a:p>
          <a:p>
            <a:pPr lvl="1"/>
            <a:r>
              <a:rPr lang="en-US" dirty="0" smtClean="0"/>
              <a:t>Women’s suffrage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582793"/>
            <a:ext cx="3505200" cy="489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8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Pashtunistan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1949: Parliament denounces </a:t>
            </a:r>
            <a:r>
              <a:rPr lang="en-US" dirty="0" err="1" smtClean="0"/>
              <a:t>Durrand</a:t>
            </a:r>
            <a:r>
              <a:rPr lang="en-US" dirty="0" smtClean="0"/>
              <a:t> Line</a:t>
            </a:r>
          </a:p>
          <a:p>
            <a:r>
              <a:rPr lang="en-US" dirty="0" smtClean="0"/>
              <a:t>1978: </a:t>
            </a:r>
            <a:r>
              <a:rPr lang="en-US" dirty="0" err="1" smtClean="0"/>
              <a:t>Pashtunistan</a:t>
            </a:r>
            <a:r>
              <a:rPr lang="en-US" dirty="0" smtClean="0"/>
              <a:t> Day a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national holiday</a:t>
            </a:r>
          </a:p>
          <a:p>
            <a:r>
              <a:rPr lang="en-US" dirty="0" smtClean="0"/>
              <a:t>Kabul Times glorifies Pashtun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leaders in Pakistan</a:t>
            </a:r>
          </a:p>
          <a:p>
            <a:r>
              <a:rPr lang="en-US" dirty="0" smtClean="0"/>
              <a:t>Push back from non-Pashtuns</a:t>
            </a:r>
          </a:p>
          <a:p>
            <a:r>
              <a:rPr lang="en-US" dirty="0" smtClean="0"/>
              <a:t>Problems of interference in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Pakistani politics</a:t>
            </a:r>
          </a:p>
          <a:p>
            <a:r>
              <a:rPr lang="en-US" dirty="0" smtClean="0"/>
              <a:t>1960’s: US backs out of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supporting Afghanistan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876975"/>
            <a:ext cx="3928872" cy="482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64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Republican Coup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502615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1973: </a:t>
            </a:r>
            <a:r>
              <a:rPr lang="en-US" dirty="0" err="1" smtClean="0"/>
              <a:t>Daud</a:t>
            </a:r>
            <a:r>
              <a:rPr lang="en-US" dirty="0" smtClean="0"/>
              <a:t> Khan overthrows </a:t>
            </a:r>
          </a:p>
          <a:p>
            <a:pPr marL="0" indent="0">
              <a:buNone/>
            </a:pPr>
            <a:r>
              <a:rPr lang="en-US" dirty="0" err="1" smtClean="0"/>
              <a:t>Zahir</a:t>
            </a:r>
            <a:r>
              <a:rPr lang="en-US" dirty="0" smtClean="0"/>
              <a:t> Shah</a:t>
            </a:r>
          </a:p>
          <a:p>
            <a:r>
              <a:rPr lang="en-US" dirty="0" err="1" smtClean="0"/>
              <a:t>Zahir</a:t>
            </a:r>
            <a:r>
              <a:rPr lang="en-US" dirty="0" smtClean="0"/>
              <a:t> Shah in Rome for </a:t>
            </a:r>
          </a:p>
          <a:p>
            <a:pPr marL="0" indent="0">
              <a:buNone/>
            </a:pPr>
            <a:r>
              <a:rPr lang="en-US" dirty="0" smtClean="0"/>
              <a:t>medical treatment</a:t>
            </a:r>
          </a:p>
          <a:p>
            <a:r>
              <a:rPr lang="en-US" dirty="0" smtClean="0"/>
              <a:t>Coup supporters include</a:t>
            </a:r>
          </a:p>
          <a:p>
            <a:pPr marL="0" indent="0">
              <a:buNone/>
            </a:pPr>
            <a:r>
              <a:rPr lang="en-US" dirty="0" smtClean="0"/>
              <a:t>leftists and the military,</a:t>
            </a:r>
          </a:p>
          <a:p>
            <a:pPr marL="0" indent="0">
              <a:buNone/>
            </a:pPr>
            <a:r>
              <a:rPr lang="en-US" dirty="0" smtClean="0"/>
              <a:t>especially university grads</a:t>
            </a:r>
            <a:endParaRPr lang="en-US" dirty="0"/>
          </a:p>
          <a:p>
            <a:r>
              <a:rPr lang="en-US" dirty="0" smtClean="0"/>
              <a:t>Unmet expectations of 1964</a:t>
            </a:r>
          </a:p>
          <a:p>
            <a:pPr marL="0" indent="0">
              <a:buNone/>
            </a:pPr>
            <a:r>
              <a:rPr lang="en-US" dirty="0" smtClean="0"/>
              <a:t>constitution meet Soviet</a:t>
            </a:r>
          </a:p>
          <a:p>
            <a:pPr marL="0" indent="0">
              <a:buNone/>
            </a:pPr>
            <a:r>
              <a:rPr lang="en-US" dirty="0" smtClean="0"/>
              <a:t>influence</a:t>
            </a:r>
          </a:p>
          <a:p>
            <a:endParaRPr lang="en-US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152934"/>
            <a:ext cx="3561080" cy="559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6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Prelude to the People’s Democratic Party of Afghanistan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1948: Formation of a parliament spawns a variety of political parties (Marxist, nationalist, Islamist, democratic, etc.)</a:t>
            </a:r>
          </a:p>
          <a:p>
            <a:r>
              <a:rPr lang="en-US" dirty="0" smtClean="0"/>
              <a:t>Calls for shift from monarchy to liberal democracy</a:t>
            </a:r>
          </a:p>
          <a:p>
            <a:r>
              <a:rPr lang="en-US" dirty="0" smtClean="0"/>
              <a:t>1953: Prime Minister </a:t>
            </a:r>
            <a:r>
              <a:rPr lang="en-US" dirty="0" err="1" smtClean="0"/>
              <a:t>Daud</a:t>
            </a:r>
            <a:r>
              <a:rPr lang="en-US" dirty="0" smtClean="0"/>
              <a:t> Khan leads government repression of parties</a:t>
            </a:r>
          </a:p>
          <a:p>
            <a:r>
              <a:rPr lang="en-US" dirty="0" smtClean="0"/>
              <a:t>Ban political parties, close newspapers,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Republic of Afghanistan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Response to rapid development</a:t>
            </a:r>
          </a:p>
          <a:p>
            <a:r>
              <a:rPr lang="en-US" dirty="0" smtClean="0"/>
              <a:t>Supported by leftist political parties and the military</a:t>
            </a:r>
          </a:p>
          <a:p>
            <a:r>
              <a:rPr lang="en-US" dirty="0" smtClean="0"/>
              <a:t>Development had raised expectations for public </a:t>
            </a:r>
          </a:p>
          <a:p>
            <a:pPr marL="0" indent="0">
              <a:buNone/>
            </a:pPr>
            <a:r>
              <a:rPr lang="en-US" dirty="0" smtClean="0"/>
              <a:t>services, </a:t>
            </a:r>
          </a:p>
          <a:p>
            <a:pPr marL="0" indent="0">
              <a:buNone/>
            </a:pPr>
            <a:r>
              <a:rPr lang="en-US" dirty="0" smtClean="0"/>
              <a:t>infrastructure, </a:t>
            </a:r>
          </a:p>
          <a:p>
            <a:pPr marL="0" indent="0">
              <a:buNone/>
            </a:pPr>
            <a:r>
              <a:rPr lang="en-US" dirty="0" smtClean="0"/>
              <a:t>and standard </a:t>
            </a:r>
          </a:p>
          <a:p>
            <a:pPr marL="0" indent="0">
              <a:buNone/>
            </a:pPr>
            <a:r>
              <a:rPr lang="en-US" dirty="0" smtClean="0"/>
              <a:t>of living</a:t>
            </a:r>
          </a:p>
          <a:p>
            <a:r>
              <a:rPr lang="en-US" dirty="0" smtClean="0"/>
              <a:t>Growing number of </a:t>
            </a:r>
          </a:p>
          <a:p>
            <a:pPr marL="0" indent="0">
              <a:buNone/>
            </a:pPr>
            <a:r>
              <a:rPr lang="en-US" dirty="0" smtClean="0"/>
              <a:t>unemployed </a:t>
            </a:r>
          </a:p>
          <a:p>
            <a:pPr marL="0" indent="0">
              <a:buNone/>
            </a:pPr>
            <a:r>
              <a:rPr lang="en-US" dirty="0" smtClean="0"/>
              <a:t>college </a:t>
            </a:r>
          </a:p>
          <a:p>
            <a:pPr marL="0" indent="0">
              <a:buNone/>
            </a:pPr>
            <a:r>
              <a:rPr lang="en-US" dirty="0" smtClean="0"/>
              <a:t>graduates (a </a:t>
            </a:r>
          </a:p>
          <a:p>
            <a:pPr marL="0" indent="0">
              <a:buNone/>
            </a:pPr>
            <a:r>
              <a:rPr lang="en-US" dirty="0" smtClean="0"/>
              <a:t>blocked elite)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764726"/>
            <a:ext cx="5410200" cy="401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Kabul University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Crucible of students, new ideas,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and new opportunities</a:t>
            </a:r>
          </a:p>
          <a:p>
            <a:r>
              <a:rPr lang="en-US" dirty="0" smtClean="0"/>
              <a:t>Islamists: Muslim Youth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Organization (1973, later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Jamiat</a:t>
            </a:r>
            <a:r>
              <a:rPr lang="en-US" dirty="0" smtClean="0"/>
              <a:t>-i-</a:t>
            </a:r>
            <a:r>
              <a:rPr lang="en-US" dirty="0" err="1" smtClean="0"/>
              <a:t>Islami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Inspired by Muslim Brotherhood</a:t>
            </a:r>
          </a:p>
          <a:p>
            <a:pPr lvl="1"/>
            <a:r>
              <a:rPr lang="en-US" dirty="0" smtClean="0"/>
              <a:t>Members include </a:t>
            </a:r>
            <a:r>
              <a:rPr lang="en-US" dirty="0" err="1" smtClean="0"/>
              <a:t>Burhanaddin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Rabbani</a:t>
            </a:r>
            <a:r>
              <a:rPr lang="en-US" dirty="0" smtClean="0"/>
              <a:t> (President of Afghanistan)</a:t>
            </a:r>
          </a:p>
          <a:p>
            <a:pPr lvl="1"/>
            <a:r>
              <a:rPr lang="en-US" dirty="0" smtClean="0"/>
              <a:t>Faculty sponsors include </a:t>
            </a:r>
            <a:r>
              <a:rPr lang="en-US" dirty="0" err="1" smtClean="0"/>
              <a:t>Ghulam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Rasul</a:t>
            </a:r>
            <a:r>
              <a:rPr lang="en-US" dirty="0" smtClean="0"/>
              <a:t> </a:t>
            </a:r>
            <a:r>
              <a:rPr lang="en-US" dirty="0" err="1" smtClean="0"/>
              <a:t>Sayyaf</a:t>
            </a:r>
            <a:r>
              <a:rPr lang="en-US" dirty="0" smtClean="0"/>
              <a:t> and </a:t>
            </a:r>
            <a:r>
              <a:rPr lang="en-US" dirty="0" err="1" smtClean="0"/>
              <a:t>Gulbuddin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Hekmatyar</a:t>
            </a:r>
            <a:r>
              <a:rPr lang="en-US" dirty="0" smtClean="0"/>
              <a:t> (President of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Afghanistan and currently wanted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by US)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80" y="0"/>
            <a:ext cx="3418626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80" y="2200831"/>
            <a:ext cx="3418626" cy="20663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80" y="4294030"/>
            <a:ext cx="3418626" cy="25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6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People’s Democratic Party of Afghanistan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1965: Formed by </a:t>
            </a:r>
            <a:r>
              <a:rPr lang="en-US" dirty="0" err="1" smtClean="0"/>
              <a:t>Nur</a:t>
            </a:r>
            <a:r>
              <a:rPr lang="en-US" dirty="0" smtClean="0"/>
              <a:t> Muhammad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Taraki</a:t>
            </a:r>
            <a:r>
              <a:rPr lang="en-US" dirty="0" smtClean="0"/>
              <a:t> and </a:t>
            </a:r>
            <a:r>
              <a:rPr lang="en-US" dirty="0" err="1" smtClean="0"/>
              <a:t>Barbak</a:t>
            </a:r>
            <a:r>
              <a:rPr lang="en-US" dirty="0" smtClean="0"/>
              <a:t> </a:t>
            </a:r>
            <a:r>
              <a:rPr lang="en-US" dirty="0" err="1" smtClean="0"/>
              <a:t>Karmal</a:t>
            </a:r>
            <a:r>
              <a:rPr lang="en-US" dirty="0" smtClean="0"/>
              <a:t> (both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presidents of the Democratic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Republic of Afghanistan)</a:t>
            </a:r>
          </a:p>
          <a:p>
            <a:r>
              <a:rPr lang="en-US" dirty="0" smtClean="0"/>
              <a:t>1967: PDPA splits</a:t>
            </a:r>
          </a:p>
          <a:p>
            <a:pPr lvl="1"/>
            <a:r>
              <a:rPr lang="en-US" dirty="0" err="1" smtClean="0"/>
              <a:t>Khalq</a:t>
            </a:r>
            <a:r>
              <a:rPr lang="en-US" dirty="0" smtClean="0"/>
              <a:t> (masses): </a:t>
            </a:r>
            <a:r>
              <a:rPr lang="en-US" dirty="0" err="1" smtClean="0"/>
              <a:t>Ghilzai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Pashtuns in the military, led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by </a:t>
            </a:r>
            <a:r>
              <a:rPr lang="en-US" dirty="0" err="1" smtClean="0"/>
              <a:t>Taraki</a:t>
            </a:r>
            <a:r>
              <a:rPr lang="en-US" dirty="0" smtClean="0"/>
              <a:t> and </a:t>
            </a:r>
            <a:r>
              <a:rPr lang="en-US" dirty="0" err="1" smtClean="0"/>
              <a:t>Hafizullah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Amin</a:t>
            </a:r>
          </a:p>
          <a:p>
            <a:pPr lvl="1"/>
            <a:r>
              <a:rPr lang="en-US" dirty="0" err="1" smtClean="0"/>
              <a:t>Parcham</a:t>
            </a:r>
            <a:r>
              <a:rPr lang="en-US" dirty="0" smtClean="0"/>
              <a:t> (banner): Kabul centric,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bureaucracy and educational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institutions, led by </a:t>
            </a:r>
            <a:r>
              <a:rPr lang="en-US" dirty="0" err="1" smtClean="0"/>
              <a:t>Karmal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962400"/>
            <a:ext cx="36576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1036674"/>
            <a:ext cx="204787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6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Khalq</a:t>
            </a:r>
            <a:r>
              <a:rPr lang="en-US" dirty="0" smtClean="0"/>
              <a:t> and </a:t>
            </a:r>
            <a:r>
              <a:rPr lang="en-US" dirty="0" err="1" smtClean="0"/>
              <a:t>Parcham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Marxist and Pro-Soviet</a:t>
            </a:r>
          </a:p>
          <a:p>
            <a:r>
              <a:rPr lang="en-US" dirty="0" err="1" smtClean="0"/>
              <a:t>Khalq</a:t>
            </a:r>
            <a:r>
              <a:rPr lang="en-US" dirty="0" smtClean="0"/>
              <a:t>: Favors revolution to bring quick path to socialism</a:t>
            </a:r>
          </a:p>
          <a:p>
            <a:r>
              <a:rPr lang="en-US" dirty="0" err="1" smtClean="0"/>
              <a:t>Parcham</a:t>
            </a:r>
            <a:r>
              <a:rPr lang="en-US" dirty="0" smtClean="0"/>
              <a:t>: Favors slow reform through cooperation with existing system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487271"/>
            <a:ext cx="412432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6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Islamists and PDPA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Kabul centered, growing out of student movements</a:t>
            </a:r>
          </a:p>
          <a:p>
            <a:r>
              <a:rPr lang="en-US" dirty="0" smtClean="0"/>
              <a:t>Neither have large base of support</a:t>
            </a:r>
          </a:p>
          <a:p>
            <a:r>
              <a:rPr lang="en-US" dirty="0" smtClean="0"/>
              <a:t>Neither interested in support outside of Kabul</a:t>
            </a:r>
          </a:p>
          <a:p>
            <a:r>
              <a:rPr lang="en-US" dirty="0" smtClean="0"/>
              <a:t>PDPA ~18,000 members before 1978, only 1/3</a:t>
            </a:r>
            <a:r>
              <a:rPr lang="en-US" baseline="30000" dirty="0" smtClean="0"/>
              <a:t>rd</a:t>
            </a:r>
            <a:r>
              <a:rPr lang="en-US" dirty="0" smtClean="0"/>
              <a:t> “active”</a:t>
            </a:r>
          </a:p>
          <a:p>
            <a:r>
              <a:rPr lang="en-US" dirty="0" smtClean="0"/>
              <a:t>Islamists do not attract many mullahs, Sufis, or other mainstream religious figures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80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PDPA and </a:t>
            </a:r>
            <a:r>
              <a:rPr lang="en-US" dirty="0" err="1" smtClean="0"/>
              <a:t>Daud</a:t>
            </a:r>
            <a:r>
              <a:rPr lang="en-US" dirty="0" smtClean="0"/>
              <a:t> Khan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PDPA “junior” partners in </a:t>
            </a:r>
          </a:p>
          <a:p>
            <a:pPr marL="0" indent="0">
              <a:buNone/>
            </a:pPr>
            <a:r>
              <a:rPr lang="en-US" dirty="0" smtClean="0"/>
              <a:t>Republican Coup</a:t>
            </a:r>
          </a:p>
          <a:p>
            <a:r>
              <a:rPr lang="en-US" dirty="0" err="1" smtClean="0"/>
              <a:t>Parchamis</a:t>
            </a:r>
            <a:r>
              <a:rPr lang="en-US" dirty="0" smtClean="0"/>
              <a:t> given </a:t>
            </a:r>
          </a:p>
          <a:p>
            <a:pPr marL="0" indent="0">
              <a:buNone/>
            </a:pPr>
            <a:r>
              <a:rPr lang="en-US" dirty="0" smtClean="0"/>
              <a:t>bureaucratic positions and </a:t>
            </a:r>
          </a:p>
          <a:p>
            <a:pPr marL="0" indent="0">
              <a:buNone/>
            </a:pPr>
            <a:r>
              <a:rPr lang="en-US" dirty="0" smtClean="0"/>
              <a:t>rural governorships</a:t>
            </a:r>
          </a:p>
          <a:p>
            <a:r>
              <a:rPr lang="en-US" dirty="0" err="1" smtClean="0"/>
              <a:t>Khalqis</a:t>
            </a:r>
            <a:r>
              <a:rPr lang="en-US" dirty="0" smtClean="0"/>
              <a:t> less inclined to </a:t>
            </a:r>
          </a:p>
          <a:p>
            <a:pPr marL="0" indent="0">
              <a:buNone/>
            </a:pPr>
            <a:r>
              <a:rPr lang="en-US" dirty="0" smtClean="0"/>
              <a:t>participate in non-socialist government</a:t>
            </a:r>
          </a:p>
          <a:p>
            <a:r>
              <a:rPr lang="en-US" dirty="0" smtClean="0"/>
              <a:t>By 1975, </a:t>
            </a:r>
            <a:r>
              <a:rPr lang="en-US" dirty="0" err="1" smtClean="0"/>
              <a:t>Daud</a:t>
            </a:r>
            <a:r>
              <a:rPr lang="en-US" dirty="0" smtClean="0"/>
              <a:t> purges </a:t>
            </a:r>
            <a:r>
              <a:rPr lang="en-US" dirty="0" err="1" smtClean="0"/>
              <a:t>Parchamis</a:t>
            </a:r>
            <a:r>
              <a:rPr lang="en-US" dirty="0" smtClean="0"/>
              <a:t> from government, outlaws PDPA</a:t>
            </a:r>
          </a:p>
          <a:p>
            <a:r>
              <a:rPr lang="en-US" dirty="0" smtClean="0"/>
              <a:t>1975: Islamist uprisings, fail to gain support, crushed, excuse to arrest mainstream Islamists</a:t>
            </a:r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130901"/>
            <a:ext cx="3962400" cy="298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7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Saur Revolution (April 27, 1978)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Rumors that </a:t>
            </a:r>
            <a:r>
              <a:rPr lang="en-US" dirty="0" err="1" smtClean="0"/>
              <a:t>Daud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assassinated a prominent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Parchami</a:t>
            </a:r>
            <a:r>
              <a:rPr lang="en-US" dirty="0" smtClean="0"/>
              <a:t> leader led to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widespread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demonstrations.</a:t>
            </a:r>
          </a:p>
          <a:p>
            <a:r>
              <a:rPr lang="en-US" dirty="0" err="1" smtClean="0"/>
              <a:t>Daud</a:t>
            </a:r>
            <a:r>
              <a:rPr lang="en-US" dirty="0" smtClean="0"/>
              <a:t> ordered the arrest of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all PDPA leadership</a:t>
            </a:r>
          </a:p>
          <a:p>
            <a:r>
              <a:rPr lang="en-US" dirty="0" err="1" smtClean="0"/>
              <a:t>Khalqi</a:t>
            </a:r>
            <a:r>
              <a:rPr lang="en-US" dirty="0" smtClean="0"/>
              <a:t> faction puts junior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military officers into action.</a:t>
            </a:r>
          </a:p>
          <a:p>
            <a:r>
              <a:rPr lang="en-US" dirty="0" smtClean="0"/>
              <a:t>Storm the Presidential Palace,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kill </a:t>
            </a:r>
            <a:r>
              <a:rPr lang="en-US" dirty="0" err="1" smtClean="0"/>
              <a:t>Daud</a:t>
            </a:r>
            <a:r>
              <a:rPr lang="en-US" dirty="0" smtClean="0"/>
              <a:t> and most of his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family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757362"/>
            <a:ext cx="3624263" cy="2433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330051"/>
            <a:ext cx="3640212" cy="242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7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Khalqis</a:t>
            </a:r>
            <a:r>
              <a:rPr lang="en-US" dirty="0" smtClean="0"/>
              <a:t> and Radical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52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Transform Afghanistan through radical changes to land tenure, education, women’s rights, and family law.</a:t>
            </a:r>
          </a:p>
          <a:p>
            <a:r>
              <a:rPr lang="en-US" dirty="0" smtClean="0"/>
              <a:t>Target land owners, older military elites, Islamic leaders, and even </a:t>
            </a:r>
            <a:r>
              <a:rPr lang="en-US" dirty="0" err="1" smtClean="0"/>
              <a:t>Parchamis</a:t>
            </a:r>
            <a:endParaRPr lang="en-US" dirty="0" smtClean="0"/>
          </a:p>
          <a:p>
            <a:r>
              <a:rPr lang="en-US" dirty="0" smtClean="0"/>
              <a:t>Replace Islamic rhetoric with Marxist rhetoric</a:t>
            </a:r>
          </a:p>
          <a:p>
            <a:r>
              <a:rPr lang="en-US" dirty="0" smtClean="0"/>
              <a:t>Why would this trouble the Soviet Union?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1800"/>
            <a:ext cx="1905000" cy="127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461000"/>
            <a:ext cx="1981200" cy="1320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486400"/>
            <a:ext cx="2590800" cy="129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879" y="5439438"/>
            <a:ext cx="2684721" cy="134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1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594</Words>
  <Application>Microsoft Office PowerPoint</Application>
  <PresentationFormat>On-screen Show (4:3)</PresentationFormat>
  <Paragraphs>155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The People’s Democratic Party of Afghanistan</vt:lpstr>
      <vt:lpstr>Modernization and Foreign Investment</vt:lpstr>
      <vt:lpstr>Enter the Rentier State</vt:lpstr>
      <vt:lpstr>Afghanistan and the Cold War</vt:lpstr>
      <vt:lpstr>Kabul and Afghanistan</vt:lpstr>
      <vt:lpstr>Forging a National Identity</vt:lpstr>
      <vt:lpstr>Still rather Pashtu Centered</vt:lpstr>
      <vt:lpstr>Modernization and Foreign Investment</vt:lpstr>
      <vt:lpstr>Cold War and Education</vt:lpstr>
      <vt:lpstr>Cold War and Education</vt:lpstr>
      <vt:lpstr>Education and Modernization</vt:lpstr>
      <vt:lpstr>Pashtunistan</vt:lpstr>
      <vt:lpstr>Republican Coup</vt:lpstr>
      <vt:lpstr>Prelude to the People’s Democratic Party of Afghanistan</vt:lpstr>
      <vt:lpstr>Republic of Afghanistan</vt:lpstr>
      <vt:lpstr>Kabul University</vt:lpstr>
      <vt:lpstr>People’s Democratic Party of Afghanistan</vt:lpstr>
      <vt:lpstr>Khalq and Parcham</vt:lpstr>
      <vt:lpstr>Islamists and PDPA</vt:lpstr>
      <vt:lpstr>PDPA and Daud Khan</vt:lpstr>
      <vt:lpstr>Saur Revolution (April 27, 1978)</vt:lpstr>
      <vt:lpstr>Khalqis and Radical Reforms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People’s Democratic Party of Afghanistan</dc:title>
  <dc:creator>haugrt</dc:creator>
  <cp:lastModifiedBy>haugrt</cp:lastModifiedBy>
  <cp:revision>1</cp:revision>
  <dcterms:created xsi:type="dcterms:W3CDTF">2014-11-12T18:40:32Z</dcterms:created>
  <dcterms:modified xsi:type="dcterms:W3CDTF">2014-11-12T18:43:46Z</dcterms:modified>
</cp:coreProperties>
</file>