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41A94-4B41-418F-9C07-6A2DB78D3241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3F347-0B49-42AF-99BA-78830A5D1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236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41A94-4B41-418F-9C07-6A2DB78D3241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3F347-0B49-42AF-99BA-78830A5D1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000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41A94-4B41-418F-9C07-6A2DB78D3241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3F347-0B49-42AF-99BA-78830A5D1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291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41A94-4B41-418F-9C07-6A2DB78D3241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3F347-0B49-42AF-99BA-78830A5D1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284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41A94-4B41-418F-9C07-6A2DB78D3241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3F347-0B49-42AF-99BA-78830A5D1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38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41A94-4B41-418F-9C07-6A2DB78D3241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3F347-0B49-42AF-99BA-78830A5D1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862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41A94-4B41-418F-9C07-6A2DB78D3241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3F347-0B49-42AF-99BA-78830A5D1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193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41A94-4B41-418F-9C07-6A2DB78D3241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3F347-0B49-42AF-99BA-78830A5D1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966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41A94-4B41-418F-9C07-6A2DB78D3241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3F347-0B49-42AF-99BA-78830A5D1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452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41A94-4B41-418F-9C07-6A2DB78D3241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3F347-0B49-42AF-99BA-78830A5D1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304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41A94-4B41-418F-9C07-6A2DB78D3241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3F347-0B49-42AF-99BA-78830A5D1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063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F41A94-4B41-418F-9C07-6A2DB78D3241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93F347-0B49-42AF-99BA-78830A5D1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386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House of Lancaster to Henry VI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HIST 1016</a:t>
            </a:r>
          </a:p>
          <a:p>
            <a:r>
              <a:rPr lang="en-US" dirty="0" smtClean="0"/>
              <a:t>11/10/14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688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Division of Plantagenet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Cadet branches – lineages of younger </a:t>
            </a:r>
          </a:p>
          <a:p>
            <a:pPr marL="0" indent="0">
              <a:buNone/>
            </a:pPr>
            <a:r>
              <a:rPr lang="en-US" dirty="0" smtClean="0"/>
              <a:t>brothers of monarchs</a:t>
            </a:r>
          </a:p>
          <a:p>
            <a:r>
              <a:rPr lang="en-US" dirty="0" smtClean="0"/>
              <a:t>House of Lancaster: Edmund Crouchback, </a:t>
            </a:r>
          </a:p>
          <a:p>
            <a:pPr marL="0" indent="0">
              <a:buNone/>
            </a:pPr>
            <a:r>
              <a:rPr lang="en-US" dirty="0" smtClean="0"/>
              <a:t>Duke of Lancaster (d. 1296)</a:t>
            </a:r>
          </a:p>
          <a:p>
            <a:pPr lvl="1"/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son of Henry III (r. 1216-1272)</a:t>
            </a:r>
          </a:p>
          <a:p>
            <a:pPr lvl="1"/>
            <a:r>
              <a:rPr lang="en-US" dirty="0" smtClean="0"/>
              <a:t>Granted lands of rebellious earl in 1265</a:t>
            </a:r>
          </a:p>
          <a:p>
            <a:pPr lvl="1"/>
            <a:r>
              <a:rPr lang="en-US" dirty="0" smtClean="0"/>
              <a:t>Participant in Ninth Crusade</a:t>
            </a:r>
          </a:p>
          <a:p>
            <a:r>
              <a:rPr lang="en-US" dirty="0" smtClean="0"/>
              <a:t>House of York: Edmund of Langley, </a:t>
            </a:r>
          </a:p>
          <a:p>
            <a:pPr marL="0" indent="0">
              <a:buNone/>
            </a:pPr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Duke of York (d. 1402)</a:t>
            </a:r>
          </a:p>
          <a:p>
            <a:pPr lvl="1"/>
            <a:r>
              <a:rPr lang="en-US" dirty="0" smtClean="0"/>
              <a:t>5</a:t>
            </a:r>
            <a:r>
              <a:rPr lang="en-US" baseline="30000" dirty="0" smtClean="0"/>
              <a:t>th</a:t>
            </a:r>
            <a:r>
              <a:rPr lang="en-US" dirty="0" smtClean="0"/>
              <a:t> son of Edward III (r. 1327-1377)</a:t>
            </a:r>
          </a:p>
          <a:p>
            <a:pPr lvl="1"/>
            <a:r>
              <a:rPr lang="en-US" dirty="0" smtClean="0"/>
              <a:t>Titles created by father and nephew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800" y="4038600"/>
            <a:ext cx="2344785" cy="27336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152" y="1219200"/>
            <a:ext cx="2309912" cy="269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293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Henry III and the Rise of Lancaster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Henry III (r. 1216-1272)</a:t>
            </a:r>
          </a:p>
          <a:p>
            <a:r>
              <a:rPr lang="en-US" dirty="0" smtClean="0"/>
              <a:t>Foreign policy focused on supporting relatives</a:t>
            </a:r>
          </a:p>
          <a:p>
            <a:pPr lvl="1"/>
            <a:r>
              <a:rPr lang="en-US" dirty="0" smtClean="0"/>
              <a:t>1227-1234 - Attempts to </a:t>
            </a:r>
          </a:p>
          <a:p>
            <a:pPr marL="457200" lvl="1" indent="0">
              <a:buNone/>
            </a:pPr>
            <a:r>
              <a:rPr lang="en-US" dirty="0" smtClean="0"/>
              <a:t>recover family lands in France</a:t>
            </a:r>
          </a:p>
          <a:p>
            <a:pPr lvl="1"/>
            <a:r>
              <a:rPr lang="en-US" dirty="0" smtClean="0"/>
              <a:t>Brother Richard, King of the </a:t>
            </a:r>
          </a:p>
          <a:p>
            <a:pPr marL="457200" lvl="1" indent="0">
              <a:buNone/>
            </a:pPr>
            <a:r>
              <a:rPr lang="en-US" dirty="0" smtClean="0"/>
              <a:t>Romans (Germany) </a:t>
            </a:r>
          </a:p>
          <a:p>
            <a:pPr marL="457200" lvl="1" indent="0">
              <a:buNone/>
            </a:pPr>
            <a:r>
              <a:rPr lang="en-US" dirty="0" smtClean="0"/>
              <a:t>(r. 1257-1272)</a:t>
            </a:r>
          </a:p>
          <a:p>
            <a:pPr lvl="1"/>
            <a:r>
              <a:rPr lang="en-US" dirty="0" smtClean="0"/>
              <a:t>Son Edmund recognized King </a:t>
            </a:r>
          </a:p>
          <a:p>
            <a:pPr marL="457200" lvl="1" indent="0">
              <a:buNone/>
            </a:pPr>
            <a:r>
              <a:rPr lang="en-US" dirty="0" smtClean="0"/>
              <a:t>of Sicily, but needs to take it</a:t>
            </a:r>
          </a:p>
          <a:p>
            <a:r>
              <a:rPr lang="en-US" dirty="0" smtClean="0"/>
              <a:t>Expensive and unsuccessful</a:t>
            </a:r>
          </a:p>
          <a:p>
            <a:r>
              <a:rPr lang="en-US" dirty="0" smtClean="0"/>
              <a:t>Increased taxes</a:t>
            </a:r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2463800"/>
            <a:ext cx="3784600" cy="431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997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Barons’ War (1264-1267)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Barons dissatisfied with Henry’s rule</a:t>
            </a:r>
          </a:p>
          <a:p>
            <a:r>
              <a:rPr lang="en-US" dirty="0" smtClean="0"/>
              <a:t>Taxes and famine</a:t>
            </a:r>
          </a:p>
          <a:p>
            <a:r>
              <a:rPr lang="en-US" dirty="0" smtClean="0"/>
              <a:t>Simon de Montfort, 6</a:t>
            </a:r>
            <a:r>
              <a:rPr lang="en-US" baseline="30000" dirty="0" smtClean="0"/>
              <a:t>th</a:t>
            </a:r>
            <a:r>
              <a:rPr lang="en-US" dirty="0" smtClean="0"/>
              <a:t> Earl </a:t>
            </a:r>
          </a:p>
          <a:p>
            <a:pPr marL="0" indent="0">
              <a:buNone/>
            </a:pPr>
            <a:r>
              <a:rPr lang="en-US" dirty="0" smtClean="0"/>
              <a:t>of Leicester</a:t>
            </a:r>
          </a:p>
          <a:p>
            <a:pPr lvl="1"/>
            <a:r>
              <a:rPr lang="en-US" dirty="0" smtClean="0"/>
              <a:t>French nobleman who inherited </a:t>
            </a:r>
          </a:p>
          <a:p>
            <a:pPr marL="457200" lvl="1" indent="0">
              <a:buNone/>
            </a:pPr>
            <a:r>
              <a:rPr lang="en-US" dirty="0" smtClean="0"/>
              <a:t>Leicester</a:t>
            </a:r>
          </a:p>
          <a:p>
            <a:pPr lvl="1"/>
            <a:r>
              <a:rPr lang="en-US" dirty="0" smtClean="0"/>
              <a:t>Henry’s viceroy in Gascony</a:t>
            </a:r>
          </a:p>
          <a:p>
            <a:pPr lvl="1"/>
            <a:r>
              <a:rPr lang="en-US" dirty="0" smtClean="0"/>
              <a:t>Offers to act as regent of France</a:t>
            </a:r>
          </a:p>
          <a:p>
            <a:r>
              <a:rPr lang="en-US" dirty="0" smtClean="0"/>
              <a:t>Simon leads barons against Henry</a:t>
            </a:r>
          </a:p>
          <a:p>
            <a:r>
              <a:rPr lang="en-US" dirty="0" smtClean="0"/>
              <a:t>Battle of Lewes – Henry, Edward, </a:t>
            </a:r>
          </a:p>
          <a:p>
            <a:pPr marL="0" indent="0">
              <a:buNone/>
            </a:pPr>
            <a:r>
              <a:rPr lang="en-US" dirty="0" smtClean="0"/>
              <a:t>and Richard (King of Germany) </a:t>
            </a:r>
          </a:p>
          <a:p>
            <a:pPr marL="0" indent="0">
              <a:buNone/>
            </a:pPr>
            <a:r>
              <a:rPr lang="en-US" dirty="0" smtClean="0"/>
              <a:t>captured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981200"/>
            <a:ext cx="3810000" cy="454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5906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Barons’ War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Henry remains king</a:t>
            </a:r>
          </a:p>
          <a:p>
            <a:r>
              <a:rPr lang="en-US" dirty="0" smtClean="0"/>
              <a:t>Advisory council, led by Simon, make all decisions</a:t>
            </a:r>
          </a:p>
          <a:p>
            <a:r>
              <a:rPr lang="en-US" dirty="0" smtClean="0"/>
              <a:t>Requires consultation from Parliament</a:t>
            </a:r>
          </a:p>
          <a:p>
            <a:r>
              <a:rPr lang="en-US" dirty="0" smtClean="0"/>
              <a:t>1265 – Prince Edward escapes and rallies royalist barons</a:t>
            </a:r>
          </a:p>
          <a:p>
            <a:r>
              <a:rPr lang="en-US" dirty="0" smtClean="0"/>
              <a:t>Is Simon becoming a tyrant?</a:t>
            </a:r>
          </a:p>
          <a:p>
            <a:r>
              <a:rPr lang="en-US" dirty="0" smtClean="0"/>
              <a:t>Strong allies move to Edward’s side</a:t>
            </a:r>
            <a:endParaRPr lang="en-US" dirty="0"/>
          </a:p>
          <a:p>
            <a:r>
              <a:rPr lang="en-US" dirty="0" smtClean="0"/>
              <a:t>Simon killed in battle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5290436"/>
            <a:ext cx="5257800" cy="1545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79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Rise of Lancaster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1265 – Edmund Crouchback </a:t>
            </a:r>
          </a:p>
          <a:p>
            <a:pPr marL="0" indent="0">
              <a:buNone/>
            </a:pPr>
            <a:r>
              <a:rPr lang="en-US" dirty="0" smtClean="0"/>
              <a:t>given Simon’s lands</a:t>
            </a:r>
          </a:p>
          <a:p>
            <a:r>
              <a:rPr lang="en-US" dirty="0" smtClean="0"/>
              <a:t>Consolation prize for Sicily?</a:t>
            </a:r>
          </a:p>
          <a:p>
            <a:r>
              <a:rPr lang="en-US" dirty="0" smtClean="0"/>
              <a:t>1267 – Named Earl of </a:t>
            </a:r>
          </a:p>
          <a:p>
            <a:pPr marL="0" indent="0">
              <a:buNone/>
            </a:pPr>
            <a:r>
              <a:rPr lang="en-US" dirty="0" smtClean="0"/>
              <a:t>Leicester</a:t>
            </a:r>
          </a:p>
          <a:p>
            <a:r>
              <a:rPr lang="en-US" dirty="0" smtClean="0"/>
              <a:t>1276 – Named Earl of </a:t>
            </a:r>
          </a:p>
          <a:p>
            <a:pPr marL="0" indent="0">
              <a:buNone/>
            </a:pPr>
            <a:r>
              <a:rPr lang="en-US" dirty="0" smtClean="0"/>
              <a:t>Lancaster, newly created title</a:t>
            </a:r>
          </a:p>
          <a:p>
            <a:r>
              <a:rPr lang="en-US" dirty="0" smtClean="0"/>
              <a:t>1296 – Edmund dies, titles pass </a:t>
            </a:r>
          </a:p>
          <a:p>
            <a:pPr marL="0" indent="0">
              <a:buNone/>
            </a:pPr>
            <a:r>
              <a:rPr lang="en-US" dirty="0" smtClean="0"/>
              <a:t>to son, Thomas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1295400"/>
            <a:ext cx="3230880" cy="52855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6096000"/>
            <a:ext cx="48105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Edmund with St. George, patron saint of England,</a:t>
            </a:r>
          </a:p>
          <a:p>
            <a:r>
              <a:rPr lang="en-US" dirty="0"/>
              <a:t>d</a:t>
            </a:r>
            <a:r>
              <a:rPr lang="en-US" dirty="0" smtClean="0"/>
              <a:t>ressed as a crusader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112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Thomas (r. 1296-1322)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Inherited from father</a:t>
            </a:r>
          </a:p>
          <a:p>
            <a:pPr lvl="1"/>
            <a:r>
              <a:rPr lang="en-US" dirty="0" smtClean="0"/>
              <a:t>Earl of Lancaster</a:t>
            </a:r>
          </a:p>
          <a:p>
            <a:pPr lvl="1"/>
            <a:r>
              <a:rPr lang="en-US" dirty="0" smtClean="0"/>
              <a:t>Earl of Leicester</a:t>
            </a:r>
          </a:p>
          <a:p>
            <a:pPr lvl="1"/>
            <a:r>
              <a:rPr lang="en-US" dirty="0" smtClean="0"/>
              <a:t>Earl of Derby</a:t>
            </a:r>
            <a:endParaRPr lang="en-US" dirty="0"/>
          </a:p>
          <a:p>
            <a:r>
              <a:rPr lang="en-US" dirty="0" smtClean="0"/>
              <a:t>Inherited from father-in-law, Henry de Lacy (d. 1311)</a:t>
            </a:r>
          </a:p>
          <a:p>
            <a:pPr lvl="1"/>
            <a:r>
              <a:rPr lang="en-US" dirty="0" smtClean="0"/>
              <a:t>Earl of Lincoln</a:t>
            </a:r>
          </a:p>
          <a:p>
            <a:pPr lvl="1"/>
            <a:r>
              <a:rPr lang="en-US" dirty="0" smtClean="0"/>
              <a:t>Earl of </a:t>
            </a:r>
            <a:r>
              <a:rPr lang="en-US" dirty="0" err="1" smtClean="0"/>
              <a:t>Salibury</a:t>
            </a:r>
            <a:endParaRPr lang="en-US" dirty="0" smtClean="0"/>
          </a:p>
          <a:p>
            <a:pPr lvl="1"/>
            <a:r>
              <a:rPr lang="en-US" dirty="0" smtClean="0"/>
              <a:t>Baron of </a:t>
            </a:r>
            <a:r>
              <a:rPr lang="en-US" dirty="0" err="1" smtClean="0"/>
              <a:t>Halton</a:t>
            </a:r>
            <a:endParaRPr lang="en-US" dirty="0" smtClean="0"/>
          </a:p>
          <a:p>
            <a:pPr lvl="1"/>
            <a:r>
              <a:rPr lang="en-US" dirty="0" smtClean="0"/>
              <a:t>Lord of </a:t>
            </a:r>
            <a:r>
              <a:rPr lang="en-US" dirty="0" err="1" smtClean="0"/>
              <a:t>Bowland</a:t>
            </a:r>
            <a:endParaRPr lang="en-US" dirty="0" smtClean="0"/>
          </a:p>
          <a:p>
            <a:r>
              <a:rPr lang="en-US" dirty="0" smtClean="0"/>
              <a:t>Five earldoms = one of the wealthiest and most powerful men in England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751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Thomas and Edward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King Edward II (r. 1307-1327) – </a:t>
            </a:r>
          </a:p>
          <a:p>
            <a:pPr marL="0" indent="0">
              <a:buNone/>
            </a:pPr>
            <a:r>
              <a:rPr lang="en-US" dirty="0" smtClean="0"/>
              <a:t>tensions with nobility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Taxation for wars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Ending war with Scotland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Elevating Piers </a:t>
            </a:r>
            <a:r>
              <a:rPr lang="en-US" dirty="0" err="1" smtClean="0"/>
              <a:t>Gaveston</a:t>
            </a:r>
            <a:r>
              <a:rPr lang="en-US" dirty="0" smtClean="0"/>
              <a:t> to </a:t>
            </a:r>
          </a:p>
          <a:p>
            <a:pPr marL="457200" lvl="1" indent="0">
              <a:buNone/>
            </a:pPr>
            <a:r>
              <a:rPr lang="en-US" dirty="0" smtClean="0"/>
              <a:t>earldom</a:t>
            </a:r>
            <a:endParaRPr lang="en-US" dirty="0"/>
          </a:p>
          <a:p>
            <a:r>
              <a:rPr lang="en-US" dirty="0" smtClean="0"/>
              <a:t>Ordinances of 1311 – regulations </a:t>
            </a:r>
          </a:p>
          <a:p>
            <a:pPr marL="0" indent="0">
              <a:buNone/>
            </a:pPr>
            <a:r>
              <a:rPr lang="en-US" dirty="0" smtClean="0"/>
              <a:t>to be imposed on the king</a:t>
            </a:r>
          </a:p>
          <a:p>
            <a:r>
              <a:rPr lang="en-US" dirty="0" smtClean="0"/>
              <a:t>Battle of Bannockburn (1314) – </a:t>
            </a:r>
          </a:p>
          <a:p>
            <a:pPr marL="0" indent="0">
              <a:buNone/>
            </a:pPr>
            <a:r>
              <a:rPr lang="en-US" dirty="0" smtClean="0"/>
              <a:t>Massive Scottish victory, forces </a:t>
            </a:r>
          </a:p>
          <a:p>
            <a:pPr marL="0" indent="0">
              <a:buNone/>
            </a:pPr>
            <a:r>
              <a:rPr lang="en-US" dirty="0" smtClean="0"/>
              <a:t>Edward to accept Ordinances</a:t>
            </a:r>
          </a:p>
          <a:p>
            <a:r>
              <a:rPr lang="en-US" dirty="0" smtClean="0"/>
              <a:t>Thomas becomes head of Lord </a:t>
            </a:r>
          </a:p>
          <a:p>
            <a:pPr marL="0" indent="0">
              <a:buNone/>
            </a:pPr>
            <a:r>
              <a:rPr lang="en-US" dirty="0" err="1" smtClean="0"/>
              <a:t>Ordainers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137" y="1600200"/>
            <a:ext cx="3627863" cy="4648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65381" y="6368143"/>
            <a:ext cx="3745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Battle of Bannockburn in English Bible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585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Thomas and Edward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1318 – Thomas deposed</a:t>
            </a:r>
          </a:p>
          <a:p>
            <a:r>
              <a:rPr lang="en-US" dirty="0" smtClean="0"/>
              <a:t>1321 – Rebellion against Edward</a:t>
            </a:r>
          </a:p>
          <a:p>
            <a:r>
              <a:rPr lang="en-US" dirty="0" smtClean="0"/>
              <a:t>Battle of </a:t>
            </a:r>
            <a:r>
              <a:rPr lang="en-US" dirty="0" err="1" smtClean="0"/>
              <a:t>Boroughbridge</a:t>
            </a:r>
            <a:r>
              <a:rPr lang="en-US" dirty="0" smtClean="0"/>
              <a:t> – </a:t>
            </a:r>
          </a:p>
          <a:p>
            <a:pPr marL="0" indent="0">
              <a:buNone/>
            </a:pPr>
            <a:r>
              <a:rPr lang="en-US" dirty="0" smtClean="0"/>
              <a:t>Thomas defeated, captured, </a:t>
            </a:r>
          </a:p>
          <a:p>
            <a:pPr marL="0" indent="0">
              <a:buNone/>
            </a:pPr>
            <a:r>
              <a:rPr lang="en-US" dirty="0" smtClean="0"/>
              <a:t>tried for treason, and executed</a:t>
            </a:r>
          </a:p>
          <a:p>
            <a:r>
              <a:rPr lang="en-US" dirty="0" smtClean="0"/>
              <a:t>Titles confiscated by Edward</a:t>
            </a:r>
          </a:p>
          <a:p>
            <a:r>
              <a:rPr lang="en-US" dirty="0" smtClean="0"/>
              <a:t>1323 – Henry, brother of </a:t>
            </a:r>
          </a:p>
          <a:p>
            <a:pPr marL="0" indent="0">
              <a:buNone/>
            </a:pPr>
            <a:r>
              <a:rPr lang="en-US" dirty="0" smtClean="0"/>
              <a:t>Thomas, petitions for Earldom of </a:t>
            </a:r>
          </a:p>
          <a:p>
            <a:pPr marL="0" indent="0">
              <a:buNone/>
            </a:pPr>
            <a:r>
              <a:rPr lang="en-US" dirty="0" smtClean="0"/>
              <a:t>Leicester</a:t>
            </a:r>
          </a:p>
          <a:p>
            <a:r>
              <a:rPr lang="en-US" dirty="0" smtClean="0"/>
              <a:t>1326 – Parliament reverses </a:t>
            </a:r>
          </a:p>
          <a:p>
            <a:pPr marL="0" indent="0">
              <a:buNone/>
            </a:pPr>
            <a:r>
              <a:rPr lang="en-US" dirty="0" smtClean="0"/>
              <a:t>Thomas’s conviction and Henry </a:t>
            </a:r>
          </a:p>
          <a:p>
            <a:pPr marL="0" indent="0">
              <a:buNone/>
            </a:pPr>
            <a:r>
              <a:rPr lang="en-US" dirty="0" smtClean="0"/>
              <a:t>receives Lancaster, Derby, Salisbury, </a:t>
            </a:r>
          </a:p>
          <a:p>
            <a:pPr marL="0" indent="0">
              <a:buNone/>
            </a:pPr>
            <a:r>
              <a:rPr lang="en-US" dirty="0" smtClean="0"/>
              <a:t>and Lincoln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290" y="1524000"/>
            <a:ext cx="4292710" cy="4648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0" y="6259677"/>
            <a:ext cx="2943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Monument to </a:t>
            </a:r>
            <a:r>
              <a:rPr lang="en-US" dirty="0" err="1" smtClean="0"/>
              <a:t>Boroughbridge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905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Henry of </a:t>
            </a:r>
            <a:r>
              <a:rPr lang="en-US" dirty="0" err="1" smtClean="0"/>
              <a:t>Grosmont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Henry’s son, Thomas’s nephew</a:t>
            </a:r>
          </a:p>
          <a:p>
            <a:r>
              <a:rPr lang="en-US" dirty="0" smtClean="0"/>
              <a:t>Military fame under </a:t>
            </a:r>
          </a:p>
          <a:p>
            <a:pPr marL="0" indent="0">
              <a:buNone/>
            </a:pPr>
            <a:r>
              <a:rPr lang="en-US" dirty="0" smtClean="0"/>
              <a:t>Edward III (r. 1327-1377)</a:t>
            </a:r>
          </a:p>
          <a:p>
            <a:r>
              <a:rPr lang="en-US" dirty="0" smtClean="0"/>
              <a:t>1333 – Scottish campaigns</a:t>
            </a:r>
          </a:p>
          <a:p>
            <a:r>
              <a:rPr lang="en-US" dirty="0" smtClean="0"/>
              <a:t>1337 – Outbreak of </a:t>
            </a:r>
          </a:p>
          <a:p>
            <a:pPr marL="0" indent="0">
              <a:buNone/>
            </a:pPr>
            <a:r>
              <a:rPr lang="en-US" dirty="0" smtClean="0"/>
              <a:t>Hundred Years’ War</a:t>
            </a:r>
          </a:p>
          <a:p>
            <a:r>
              <a:rPr lang="en-US" dirty="0" smtClean="0"/>
              <a:t>Henry becomes Edward’s </a:t>
            </a:r>
          </a:p>
          <a:p>
            <a:pPr marL="0" indent="0">
              <a:buNone/>
            </a:pPr>
            <a:r>
              <a:rPr lang="en-US" dirty="0" smtClean="0"/>
              <a:t>lieutenant in France</a:t>
            </a:r>
          </a:p>
          <a:p>
            <a:r>
              <a:rPr lang="en-US" dirty="0" smtClean="0"/>
              <a:t>1351 – Duke of Lancaster created </a:t>
            </a:r>
          </a:p>
          <a:p>
            <a:pPr marL="0" indent="0">
              <a:buNone/>
            </a:pPr>
            <a:r>
              <a:rPr lang="en-US" dirty="0" smtClean="0"/>
              <a:t>(second ducal title in England)</a:t>
            </a:r>
          </a:p>
          <a:p>
            <a:r>
              <a:rPr lang="en-US" dirty="0" smtClean="0"/>
              <a:t>1360 – Henry dies with no sons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917" y="1295400"/>
            <a:ext cx="3894083" cy="5293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605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Was it the Bubonic Plague?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100" y="1600200"/>
            <a:ext cx="5319900" cy="5127054"/>
          </a:xfrm>
        </p:spPr>
      </p:pic>
    </p:spTree>
    <p:extLst>
      <p:ext uri="{BB962C8B-B14F-4D97-AF65-F5344CB8AC3E}">
        <p14:creationId xmlns:p14="http://schemas.microsoft.com/office/powerpoint/2010/main" val="1470803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John of Gaunt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Fourth son of Edward III</a:t>
            </a:r>
          </a:p>
          <a:p>
            <a:r>
              <a:rPr lang="en-US" dirty="0" smtClean="0"/>
              <a:t>Married Blanche of </a:t>
            </a:r>
          </a:p>
          <a:p>
            <a:pPr marL="0" indent="0">
              <a:buNone/>
            </a:pPr>
            <a:r>
              <a:rPr lang="en-US" dirty="0" smtClean="0"/>
              <a:t>Lancaster, daughter of Henry</a:t>
            </a:r>
          </a:p>
          <a:p>
            <a:r>
              <a:rPr lang="en-US" dirty="0" smtClean="0"/>
              <a:t>1361 – Earl of Lancaster</a:t>
            </a:r>
          </a:p>
          <a:p>
            <a:r>
              <a:rPr lang="en-US" dirty="0" smtClean="0"/>
              <a:t>1362 – Sister-in-law dies </a:t>
            </a:r>
          </a:p>
          <a:p>
            <a:pPr marL="0" indent="0">
              <a:buNone/>
            </a:pPr>
            <a:r>
              <a:rPr lang="en-US" dirty="0" smtClean="0"/>
              <a:t>without an heir, inherits rest </a:t>
            </a:r>
          </a:p>
          <a:p>
            <a:pPr marL="0" indent="0">
              <a:buNone/>
            </a:pPr>
            <a:r>
              <a:rPr lang="en-US" dirty="0" smtClean="0"/>
              <a:t>of Lancaster lands and titles</a:t>
            </a:r>
          </a:p>
          <a:p>
            <a:r>
              <a:rPr lang="en-US" dirty="0" smtClean="0"/>
              <a:t>Named Duke of Lancaster </a:t>
            </a:r>
          </a:p>
          <a:p>
            <a:pPr marL="0" indent="0">
              <a:buNone/>
            </a:pPr>
            <a:r>
              <a:rPr lang="en-US" dirty="0" smtClean="0"/>
              <a:t>by his father</a:t>
            </a:r>
          </a:p>
          <a:p>
            <a:r>
              <a:rPr lang="en-US" dirty="0" smtClean="0"/>
              <a:t>1376 – Elder brother, Edward </a:t>
            </a:r>
          </a:p>
          <a:p>
            <a:pPr marL="0" indent="0">
              <a:buNone/>
            </a:pPr>
            <a:r>
              <a:rPr lang="en-US" dirty="0" smtClean="0"/>
              <a:t>the Black Prince dies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254939"/>
            <a:ext cx="4365171" cy="5570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076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John and the Hundred Years’ War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1369 – War with France begins again</a:t>
            </a:r>
          </a:p>
          <a:p>
            <a:r>
              <a:rPr lang="en-US" dirty="0" smtClean="0"/>
              <a:t>John given many commands with few successes</a:t>
            </a:r>
          </a:p>
          <a:p>
            <a:r>
              <a:rPr lang="en-US" dirty="0" smtClean="0"/>
              <a:t>1373 – begins advocating for peace</a:t>
            </a:r>
          </a:p>
          <a:p>
            <a:r>
              <a:rPr lang="en-US" dirty="0" smtClean="0"/>
              <a:t>No way England can compete with French resources</a:t>
            </a:r>
          </a:p>
          <a:p>
            <a:r>
              <a:rPr lang="en-US" dirty="0" smtClean="0"/>
              <a:t>1374-1389 – John </a:t>
            </a:r>
          </a:p>
          <a:p>
            <a:pPr marL="0" indent="0">
              <a:buNone/>
            </a:pPr>
            <a:r>
              <a:rPr lang="en-US" dirty="0" smtClean="0"/>
              <a:t>representative to peace </a:t>
            </a:r>
          </a:p>
          <a:p>
            <a:pPr marL="0" indent="0">
              <a:buNone/>
            </a:pPr>
            <a:r>
              <a:rPr lang="en-US" dirty="0" smtClean="0"/>
              <a:t>negotiations</a:t>
            </a:r>
          </a:p>
          <a:p>
            <a:r>
              <a:rPr lang="en-US" dirty="0" smtClean="0"/>
              <a:t>1386 – John attempts to </a:t>
            </a:r>
          </a:p>
          <a:p>
            <a:pPr marL="0" indent="0">
              <a:buNone/>
            </a:pPr>
            <a:r>
              <a:rPr lang="en-US" dirty="0" smtClean="0"/>
              <a:t>claim throne of </a:t>
            </a:r>
            <a:r>
              <a:rPr lang="en-US" dirty="0" err="1" smtClean="0"/>
              <a:t>Castille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714081"/>
            <a:ext cx="4296375" cy="2991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1911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John and Richard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1377 – Edward III dies, 10 year old grandson, Richard II, takes throne</a:t>
            </a:r>
          </a:p>
          <a:p>
            <a:r>
              <a:rPr lang="en-US" dirty="0" smtClean="0"/>
              <a:t>John acts as </a:t>
            </a:r>
            <a:r>
              <a:rPr lang="en-US" i="1" dirty="0" smtClean="0"/>
              <a:t>de facto </a:t>
            </a:r>
            <a:r>
              <a:rPr lang="en-US" dirty="0" smtClean="0"/>
              <a:t>ruler</a:t>
            </a:r>
          </a:p>
          <a:p>
            <a:r>
              <a:rPr lang="en-US" dirty="0" smtClean="0"/>
              <a:t>Peasants’ Revolt or </a:t>
            </a:r>
            <a:r>
              <a:rPr lang="en-US" dirty="0" err="1" smtClean="0"/>
              <a:t>Wat</a:t>
            </a:r>
            <a:r>
              <a:rPr lang="en-US" dirty="0" smtClean="0"/>
              <a:t> Tyler’s Rebellion (1381)</a:t>
            </a:r>
          </a:p>
          <a:p>
            <a:pPr lvl="1"/>
            <a:r>
              <a:rPr lang="en-US" dirty="0" smtClean="0"/>
              <a:t>High taxes due to war</a:t>
            </a:r>
          </a:p>
          <a:p>
            <a:pPr lvl="1"/>
            <a:r>
              <a:rPr lang="en-US" dirty="0" smtClean="0"/>
              <a:t>Labor shortage due to Black </a:t>
            </a:r>
          </a:p>
          <a:p>
            <a:pPr marL="457200" lvl="1" indent="0">
              <a:buNone/>
            </a:pPr>
            <a:r>
              <a:rPr lang="en-US" dirty="0" smtClean="0"/>
              <a:t>Death</a:t>
            </a:r>
          </a:p>
          <a:p>
            <a:pPr lvl="1"/>
            <a:r>
              <a:rPr lang="en-US" dirty="0" smtClean="0"/>
              <a:t>Royal officials attempt to </a:t>
            </a:r>
          </a:p>
          <a:p>
            <a:pPr marL="457200" lvl="1" indent="0">
              <a:buNone/>
            </a:pPr>
            <a:r>
              <a:rPr lang="en-US" dirty="0" smtClean="0"/>
              <a:t>collect poll tax</a:t>
            </a:r>
          </a:p>
          <a:p>
            <a:pPr lvl="1"/>
            <a:r>
              <a:rPr lang="en-US" dirty="0" smtClean="0"/>
              <a:t>Rebels demand reduction in </a:t>
            </a:r>
          </a:p>
          <a:p>
            <a:pPr marL="457200" lvl="1" indent="0">
              <a:buNone/>
            </a:pPr>
            <a:r>
              <a:rPr lang="en-US" dirty="0" smtClean="0"/>
              <a:t>taxes, end of serfdom, and </a:t>
            </a:r>
          </a:p>
          <a:p>
            <a:pPr marL="457200" lvl="1" indent="0">
              <a:buNone/>
            </a:pPr>
            <a:r>
              <a:rPr lang="en-US" dirty="0" smtClean="0"/>
              <a:t>removal of key </a:t>
            </a:r>
            <a:r>
              <a:rPr lang="en-US" dirty="0" smtClean="0"/>
              <a:t>officials</a:t>
            </a:r>
          </a:p>
          <a:p>
            <a:pPr lvl="1"/>
            <a:r>
              <a:rPr lang="en-US" dirty="0" smtClean="0"/>
              <a:t>John forced to hide in Scotland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389783"/>
            <a:ext cx="4230181" cy="3325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9109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Richard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Richard seen to take </a:t>
            </a:r>
          </a:p>
          <a:p>
            <a:pPr marL="0" indent="0">
              <a:buNone/>
            </a:pPr>
            <a:r>
              <a:rPr lang="en-US" dirty="0" smtClean="0"/>
              <a:t>command in Peasants’ Revolt</a:t>
            </a:r>
          </a:p>
          <a:p>
            <a:r>
              <a:rPr lang="en-US" dirty="0" smtClean="0"/>
              <a:t>Demands for removal of </a:t>
            </a:r>
          </a:p>
          <a:p>
            <a:pPr marL="0" indent="0">
              <a:buNone/>
            </a:pPr>
            <a:r>
              <a:rPr lang="en-US" dirty="0" smtClean="0"/>
              <a:t>royal officials</a:t>
            </a:r>
          </a:p>
          <a:p>
            <a:r>
              <a:rPr lang="en-US" dirty="0" smtClean="0"/>
              <a:t>1386 - John of Gaunt goes to </a:t>
            </a:r>
          </a:p>
          <a:p>
            <a:pPr marL="0" indent="0">
              <a:buNone/>
            </a:pPr>
            <a:r>
              <a:rPr lang="en-US" dirty="0" smtClean="0"/>
              <a:t>Castile after rumors of assassination</a:t>
            </a:r>
          </a:p>
          <a:p>
            <a:r>
              <a:rPr lang="en-US" dirty="0" smtClean="0"/>
              <a:t>Wonderful Parliament (1386) – </a:t>
            </a:r>
          </a:p>
          <a:p>
            <a:pPr marL="0" indent="0">
              <a:buNone/>
            </a:pPr>
            <a:r>
              <a:rPr lang="en-US" dirty="0" smtClean="0"/>
              <a:t>demands removal of Richard’s </a:t>
            </a:r>
          </a:p>
          <a:p>
            <a:pPr marL="0" indent="0">
              <a:buNone/>
            </a:pPr>
            <a:r>
              <a:rPr lang="en-US" dirty="0" smtClean="0"/>
              <a:t>chancellor, Michael de la Pole, over </a:t>
            </a:r>
          </a:p>
          <a:p>
            <a:pPr marL="0" indent="0">
              <a:buNone/>
            </a:pPr>
            <a:r>
              <a:rPr lang="en-US" dirty="0" smtClean="0"/>
              <a:t>issues of taxation</a:t>
            </a:r>
          </a:p>
          <a:p>
            <a:r>
              <a:rPr lang="en-US" dirty="0" smtClean="0"/>
              <a:t>Audit of royal finances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163" y="1219200"/>
            <a:ext cx="3748438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2628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Lords Appellant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Calls of treason against Richard’s favorites</a:t>
            </a:r>
          </a:p>
          <a:p>
            <a:r>
              <a:rPr lang="en-US" dirty="0" smtClean="0"/>
              <a:t>Lords Appellant - Group of five earls lead dissent against Richard</a:t>
            </a:r>
          </a:p>
          <a:p>
            <a:r>
              <a:rPr lang="en-US" dirty="0" smtClean="0"/>
              <a:t>Include Henry of Bolingbroke, son of John of Gaunt</a:t>
            </a:r>
          </a:p>
          <a:p>
            <a:r>
              <a:rPr lang="en-US" dirty="0" smtClean="0"/>
              <a:t>1387 – Lords Appellant </a:t>
            </a:r>
          </a:p>
          <a:p>
            <a:pPr marL="0" indent="0">
              <a:buNone/>
            </a:pPr>
            <a:r>
              <a:rPr lang="en-US" dirty="0" smtClean="0"/>
              <a:t>confront Richard in London</a:t>
            </a:r>
          </a:p>
          <a:p>
            <a:r>
              <a:rPr lang="en-US" dirty="0" smtClean="0"/>
              <a:t>Merciless Parliament </a:t>
            </a:r>
          </a:p>
          <a:p>
            <a:pPr marL="0" indent="0">
              <a:buNone/>
            </a:pPr>
            <a:r>
              <a:rPr lang="en-US" dirty="0" smtClean="0"/>
              <a:t>(1388) – condemn many of </a:t>
            </a:r>
          </a:p>
          <a:p>
            <a:pPr marL="0" indent="0">
              <a:buNone/>
            </a:pPr>
            <a:r>
              <a:rPr lang="en-US" dirty="0" smtClean="0"/>
              <a:t>Richard’s favorites to death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360" y="3505200"/>
            <a:ext cx="4358640" cy="3306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4778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Richard and the Lords Appellant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Lords Appellant push aggressive stance towards France</a:t>
            </a:r>
          </a:p>
          <a:p>
            <a:r>
              <a:rPr lang="en-US" dirty="0" smtClean="0"/>
              <a:t>Results in military failures and losses to Scotland</a:t>
            </a:r>
          </a:p>
          <a:p>
            <a:r>
              <a:rPr lang="en-US" dirty="0" smtClean="0"/>
              <a:t>1389 – public opinion puts power back in Richard’s hands</a:t>
            </a:r>
          </a:p>
          <a:p>
            <a:r>
              <a:rPr lang="en-US" dirty="0" smtClean="0"/>
              <a:t>Peace negotiations move forward</a:t>
            </a:r>
          </a:p>
          <a:p>
            <a:r>
              <a:rPr lang="en-US" dirty="0" smtClean="0"/>
              <a:t>1394 – Richard </a:t>
            </a:r>
          </a:p>
          <a:p>
            <a:pPr marL="0" indent="0">
              <a:buNone/>
            </a:pPr>
            <a:r>
              <a:rPr lang="en-US" dirty="0" smtClean="0"/>
              <a:t>leads forces in </a:t>
            </a:r>
          </a:p>
          <a:p>
            <a:pPr marL="0" indent="0">
              <a:buNone/>
            </a:pPr>
            <a:r>
              <a:rPr lang="en-US" dirty="0" smtClean="0"/>
              <a:t>Ireland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035" y="4495800"/>
            <a:ext cx="5553183" cy="22559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" y="6400800"/>
            <a:ext cx="3470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King John’s castle, Limerick, Ireland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8749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Richard and the </a:t>
            </a:r>
            <a:r>
              <a:rPr lang="en-US" dirty="0" err="1" smtClean="0"/>
              <a:t>Lancasters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1397 – arrest three of the </a:t>
            </a:r>
          </a:p>
          <a:p>
            <a:pPr marL="0" indent="0">
              <a:buNone/>
            </a:pPr>
            <a:r>
              <a:rPr lang="en-US" dirty="0" smtClean="0"/>
              <a:t>Lords Appellant</a:t>
            </a:r>
          </a:p>
          <a:p>
            <a:r>
              <a:rPr lang="en-US" dirty="0" smtClean="0"/>
              <a:t>Loyalists rewarded with lands,</a:t>
            </a:r>
          </a:p>
          <a:p>
            <a:pPr marL="0" indent="0">
              <a:buNone/>
            </a:pPr>
            <a:r>
              <a:rPr lang="en-US" dirty="0" smtClean="0"/>
              <a:t>including John of Gaunt</a:t>
            </a:r>
          </a:p>
          <a:p>
            <a:r>
              <a:rPr lang="en-US" dirty="0" err="1" smtClean="0"/>
              <a:t>Lancasters</a:t>
            </a:r>
            <a:r>
              <a:rPr lang="en-US" dirty="0" smtClean="0"/>
              <a:t> still wealthiest </a:t>
            </a:r>
          </a:p>
          <a:p>
            <a:pPr marL="0" indent="0">
              <a:buNone/>
            </a:pPr>
            <a:r>
              <a:rPr lang="en-US" dirty="0" smtClean="0"/>
              <a:t>men in England</a:t>
            </a:r>
          </a:p>
          <a:p>
            <a:r>
              <a:rPr lang="en-US" dirty="0" smtClean="0"/>
              <a:t>Richard childless and John and </a:t>
            </a:r>
          </a:p>
          <a:p>
            <a:pPr marL="0" indent="0">
              <a:buNone/>
            </a:pPr>
            <a:r>
              <a:rPr lang="en-US" dirty="0" smtClean="0"/>
              <a:t>his son, Henry, have claim to the throne</a:t>
            </a:r>
          </a:p>
          <a:p>
            <a:r>
              <a:rPr lang="en-US" dirty="0" smtClean="0"/>
              <a:t>Henry of Bolingbroke and Thomas </a:t>
            </a:r>
          </a:p>
          <a:p>
            <a:pPr marL="0" indent="0">
              <a:buNone/>
            </a:pPr>
            <a:r>
              <a:rPr lang="en-US" dirty="0" smtClean="0"/>
              <a:t>de </a:t>
            </a:r>
            <a:r>
              <a:rPr lang="en-US" dirty="0" err="1" smtClean="0"/>
              <a:t>Mowbrary</a:t>
            </a:r>
            <a:r>
              <a:rPr lang="en-US" dirty="0" smtClean="0"/>
              <a:t> quarrel over Richard</a:t>
            </a:r>
          </a:p>
          <a:p>
            <a:r>
              <a:rPr lang="en-US" dirty="0" smtClean="0"/>
              <a:t>Henry of Bolingbroke exiled for ten </a:t>
            </a:r>
          </a:p>
          <a:p>
            <a:pPr marL="0" indent="0">
              <a:buNone/>
            </a:pPr>
            <a:r>
              <a:rPr lang="en-US" dirty="0" smtClean="0"/>
              <a:t>years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856" y="1600200"/>
            <a:ext cx="3698047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2622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Richard and the </a:t>
            </a:r>
            <a:r>
              <a:rPr lang="en-US" dirty="0" err="1" smtClean="0"/>
              <a:t>Lancasters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1399 – John of Gaunt dies</a:t>
            </a:r>
          </a:p>
          <a:p>
            <a:r>
              <a:rPr lang="en-US" dirty="0" smtClean="0"/>
              <a:t>Richard exiles Henry of </a:t>
            </a:r>
          </a:p>
          <a:p>
            <a:pPr marL="0" indent="0">
              <a:buNone/>
            </a:pPr>
            <a:r>
              <a:rPr lang="en-US" dirty="0" smtClean="0"/>
              <a:t>Bolingbroke for life and disinherits </a:t>
            </a:r>
          </a:p>
          <a:p>
            <a:pPr marL="0" indent="0">
              <a:buNone/>
            </a:pPr>
            <a:r>
              <a:rPr lang="en-US" dirty="0" smtClean="0"/>
              <a:t>him</a:t>
            </a:r>
          </a:p>
          <a:p>
            <a:r>
              <a:rPr lang="en-US" dirty="0" smtClean="0"/>
              <a:t>Henry at the French court</a:t>
            </a:r>
          </a:p>
          <a:p>
            <a:r>
              <a:rPr lang="en-US" dirty="0" smtClean="0"/>
              <a:t>Richard goes on campaign in </a:t>
            </a:r>
          </a:p>
          <a:p>
            <a:pPr marL="0" indent="0">
              <a:buNone/>
            </a:pPr>
            <a:r>
              <a:rPr lang="en-US" dirty="0" smtClean="0"/>
              <a:t>Ireland</a:t>
            </a:r>
          </a:p>
          <a:p>
            <a:r>
              <a:rPr lang="en-US" dirty="0" smtClean="0"/>
              <a:t>Charles VI, King of France, </a:t>
            </a:r>
          </a:p>
          <a:p>
            <a:pPr marL="0" indent="0">
              <a:buNone/>
            </a:pPr>
            <a:r>
              <a:rPr lang="en-US" dirty="0" smtClean="0"/>
              <a:t>goes insane and anti-English nobles </a:t>
            </a:r>
          </a:p>
          <a:p>
            <a:pPr marL="0" indent="0">
              <a:buNone/>
            </a:pPr>
            <a:r>
              <a:rPr lang="en-US" dirty="0" smtClean="0"/>
              <a:t>gain control</a:t>
            </a:r>
          </a:p>
          <a:p>
            <a:r>
              <a:rPr lang="en-US" dirty="0" smtClean="0"/>
              <a:t>Henry put on boat for England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1219200"/>
            <a:ext cx="3416568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8451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Henry of Bolingbroke to…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June, 1399 – Henry arrives in England</a:t>
            </a:r>
          </a:p>
          <a:p>
            <a:r>
              <a:rPr lang="en-US" dirty="0" smtClean="0"/>
              <a:t>Declares interest in restoring his father’s lands and titles</a:t>
            </a:r>
          </a:p>
          <a:p>
            <a:r>
              <a:rPr lang="en-US" dirty="0" smtClean="0"/>
              <a:t>Many nobles step aside</a:t>
            </a:r>
          </a:p>
          <a:p>
            <a:r>
              <a:rPr lang="en-US" dirty="0" smtClean="0"/>
              <a:t>Loyalists are in Ireland with </a:t>
            </a:r>
          </a:p>
          <a:p>
            <a:pPr marL="0" indent="0">
              <a:buNone/>
            </a:pPr>
            <a:r>
              <a:rPr lang="en-US" dirty="0" smtClean="0"/>
              <a:t>Richard</a:t>
            </a:r>
          </a:p>
          <a:p>
            <a:r>
              <a:rPr lang="en-US" dirty="0" smtClean="0"/>
              <a:t>July 24 – Richard returns </a:t>
            </a:r>
          </a:p>
          <a:p>
            <a:pPr marL="0" indent="0">
              <a:buNone/>
            </a:pPr>
            <a:r>
              <a:rPr lang="en-US" dirty="0" smtClean="0"/>
              <a:t>from Ireland</a:t>
            </a:r>
          </a:p>
          <a:p>
            <a:r>
              <a:rPr lang="en-US" dirty="0" smtClean="0"/>
              <a:t>Aug. 19 – Richard surrenders </a:t>
            </a:r>
          </a:p>
          <a:p>
            <a:pPr marL="0" indent="0">
              <a:buNone/>
            </a:pPr>
            <a:r>
              <a:rPr lang="en-US" dirty="0" smtClean="0"/>
              <a:t>to Henry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2648550"/>
            <a:ext cx="3581400" cy="4156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283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Henry IV (r. 1399-1413)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Henry second in line behind Edmund Mortimer, Earl of March</a:t>
            </a:r>
          </a:p>
          <a:p>
            <a:r>
              <a:rPr lang="en-US" dirty="0" smtClean="0"/>
              <a:t>Mortimer heir through grandmother</a:t>
            </a:r>
          </a:p>
          <a:p>
            <a:r>
              <a:rPr lang="en-US" dirty="0" smtClean="0"/>
              <a:t>Sept. 29 – Richard abdicates in favor of Henry</a:t>
            </a:r>
          </a:p>
          <a:p>
            <a:r>
              <a:rPr lang="en-US" dirty="0" smtClean="0"/>
              <a:t>Oct. 13 – Henry crowned king</a:t>
            </a:r>
          </a:p>
          <a:p>
            <a:r>
              <a:rPr lang="en-US" dirty="0" smtClean="0"/>
              <a:t>Richard imprisoned in </a:t>
            </a:r>
          </a:p>
          <a:p>
            <a:pPr marL="0" indent="0">
              <a:buNone/>
            </a:pPr>
            <a:r>
              <a:rPr lang="en-US" dirty="0" err="1" smtClean="0"/>
              <a:t>Pontefract</a:t>
            </a:r>
            <a:r>
              <a:rPr lang="en-US" dirty="0" smtClean="0"/>
              <a:t> Castle</a:t>
            </a:r>
          </a:p>
          <a:p>
            <a:r>
              <a:rPr lang="en-US" dirty="0" smtClean="0"/>
              <a:t>Epiphany Rising – loyalists </a:t>
            </a:r>
          </a:p>
          <a:p>
            <a:pPr marL="0" indent="0">
              <a:buNone/>
            </a:pPr>
            <a:r>
              <a:rPr lang="en-US" dirty="0" smtClean="0"/>
              <a:t>plot to return Richard to the </a:t>
            </a:r>
          </a:p>
          <a:p>
            <a:pPr marL="0" indent="0">
              <a:buNone/>
            </a:pPr>
            <a:r>
              <a:rPr lang="en-US" dirty="0" smtClean="0"/>
              <a:t>throne</a:t>
            </a:r>
          </a:p>
          <a:p>
            <a:r>
              <a:rPr lang="en-US" dirty="0" smtClean="0"/>
              <a:t>Feb. 1400 – Richard starves to </a:t>
            </a:r>
          </a:p>
          <a:p>
            <a:pPr marL="0" indent="0">
              <a:buNone/>
            </a:pPr>
            <a:r>
              <a:rPr lang="en-US" dirty="0" smtClean="0"/>
              <a:t>death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447083"/>
            <a:ext cx="4264152" cy="334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9182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Holding the Throne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Regular rebellion against </a:t>
            </a:r>
          </a:p>
          <a:p>
            <a:pPr marL="0" indent="0">
              <a:buNone/>
            </a:pPr>
            <a:r>
              <a:rPr lang="en-US" dirty="0" smtClean="0"/>
              <a:t>Henry</a:t>
            </a:r>
          </a:p>
          <a:p>
            <a:r>
              <a:rPr lang="en-US" dirty="0" smtClean="0"/>
              <a:t>Glyndwr Rising (1400-1415) </a:t>
            </a:r>
          </a:p>
          <a:p>
            <a:pPr marL="0" indent="0">
              <a:buNone/>
            </a:pPr>
            <a:r>
              <a:rPr lang="en-US" dirty="0" smtClean="0"/>
              <a:t>– Wales</a:t>
            </a:r>
          </a:p>
          <a:p>
            <a:r>
              <a:rPr lang="en-US" dirty="0" smtClean="0"/>
              <a:t>Percy Rebellion (1402-1408) </a:t>
            </a:r>
          </a:p>
          <a:p>
            <a:pPr marL="0" indent="0">
              <a:buNone/>
            </a:pPr>
            <a:r>
              <a:rPr lang="en-US" dirty="0" smtClean="0"/>
              <a:t>– Earls of Northumberland</a:t>
            </a:r>
          </a:p>
          <a:p>
            <a:r>
              <a:rPr lang="en-US" dirty="0" smtClean="0"/>
              <a:t>Victory thanks to Henry of </a:t>
            </a:r>
          </a:p>
          <a:p>
            <a:pPr marL="0" indent="0">
              <a:buNone/>
            </a:pPr>
            <a:r>
              <a:rPr lang="en-US" dirty="0" smtClean="0"/>
              <a:t>Monmouth, Henry’s son</a:t>
            </a:r>
          </a:p>
          <a:p>
            <a:r>
              <a:rPr lang="en-US" dirty="0" smtClean="0"/>
              <a:t>“The Living Richard”</a:t>
            </a:r>
          </a:p>
          <a:p>
            <a:r>
              <a:rPr lang="en-US" dirty="0" smtClean="0"/>
              <a:t>Scottish impersonator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444871"/>
            <a:ext cx="4188731" cy="5413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7258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</TotalTime>
  <Words>1155</Words>
  <Application>Microsoft Office PowerPoint</Application>
  <PresentationFormat>On-screen Show (4:3)</PresentationFormat>
  <Paragraphs>238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House of Lancaster to Henry VI</vt:lpstr>
      <vt:lpstr>Division of Plantagenet</vt:lpstr>
      <vt:lpstr>Henry III and the Rise of Lancaster</vt:lpstr>
      <vt:lpstr>Second Barons’ War (1264-1267)</vt:lpstr>
      <vt:lpstr>Second Barons’ War</vt:lpstr>
      <vt:lpstr>The Rise of Lancaster</vt:lpstr>
      <vt:lpstr>Thomas (r. 1296-1322)</vt:lpstr>
      <vt:lpstr>Thomas and Edward II</vt:lpstr>
      <vt:lpstr>Thomas and Edward II</vt:lpstr>
      <vt:lpstr>Henry of Grosmont</vt:lpstr>
      <vt:lpstr>Was it the Bubonic Plague?</vt:lpstr>
      <vt:lpstr>John of Gaunt</vt:lpstr>
      <vt:lpstr>John and the Hundred Years’ War</vt:lpstr>
      <vt:lpstr>John and Richard II</vt:lpstr>
      <vt:lpstr>Richard II</vt:lpstr>
      <vt:lpstr>Lords Appellant</vt:lpstr>
      <vt:lpstr>Richard and the Lords Appellant</vt:lpstr>
      <vt:lpstr>Richard and the Lancasters</vt:lpstr>
      <vt:lpstr>Richard and the Lancasters</vt:lpstr>
      <vt:lpstr>From Henry of Bolingbroke to…</vt:lpstr>
      <vt:lpstr>Henry IV (r. 1399-1413)</vt:lpstr>
      <vt:lpstr>Holding the Throne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House of Lancaster to Henry VI</dc:title>
  <dc:creator>Rob</dc:creator>
  <cp:lastModifiedBy>haugrt</cp:lastModifiedBy>
  <cp:revision>23</cp:revision>
  <dcterms:created xsi:type="dcterms:W3CDTF">2014-11-09T22:21:58Z</dcterms:created>
  <dcterms:modified xsi:type="dcterms:W3CDTF">2014-11-10T17:12:15Z</dcterms:modified>
</cp:coreProperties>
</file>