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9" r:id="rId11"/>
    <p:sldId id="274" r:id="rId12"/>
    <p:sldId id="265" r:id="rId13"/>
    <p:sldId id="266" r:id="rId14"/>
    <p:sldId id="267" r:id="rId15"/>
    <p:sldId id="268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E2B776-BDB0-EA42-B43E-C83BE8059744}" type="doc">
      <dgm:prSet loTypeId="urn:microsoft.com/office/officeart/2005/8/layout/pyramid2" loCatId="pyramid" qsTypeId="urn:microsoft.com/office/officeart/2005/8/quickstyle/simple4" qsCatId="simple" csTypeId="urn:microsoft.com/office/officeart/2005/8/colors/accent1_2" csCatId="accent1" phldr="1"/>
      <dgm:spPr/>
    </dgm:pt>
    <dgm:pt modelId="{8B9E6135-185D-CA42-B12F-F336146BF1E8}">
      <dgm:prSet phldrT="[Text]" custT="1"/>
      <dgm:spPr/>
      <dgm:t>
        <a:bodyPr/>
        <a:lstStyle/>
        <a:p>
          <a:r>
            <a:rPr lang="en-US" sz="4800" dirty="0" smtClean="0"/>
            <a:t>Mongols</a:t>
          </a:r>
          <a:endParaRPr lang="en-US" sz="4800" dirty="0"/>
        </a:p>
      </dgm:t>
    </dgm:pt>
    <dgm:pt modelId="{A33FE37E-3F63-E446-9188-C3E544CDA409}" type="parTrans" cxnId="{6CB15CC5-AD75-F948-8DCE-D2AC663C17E0}">
      <dgm:prSet/>
      <dgm:spPr/>
      <dgm:t>
        <a:bodyPr/>
        <a:lstStyle/>
        <a:p>
          <a:endParaRPr lang="en-US"/>
        </a:p>
      </dgm:t>
    </dgm:pt>
    <dgm:pt modelId="{F2C8D314-5952-D449-8752-A9F55BB39F7D}" type="sibTrans" cxnId="{6CB15CC5-AD75-F948-8DCE-D2AC663C17E0}">
      <dgm:prSet/>
      <dgm:spPr/>
      <dgm:t>
        <a:bodyPr/>
        <a:lstStyle/>
        <a:p>
          <a:endParaRPr lang="en-US"/>
        </a:p>
      </dgm:t>
    </dgm:pt>
    <dgm:pt modelId="{B2CF9EDE-CC26-2649-901C-DC6DB3367B1A}">
      <dgm:prSet phldrT="[Text]" custT="1"/>
      <dgm:spPr/>
      <dgm:t>
        <a:bodyPr/>
        <a:lstStyle/>
        <a:p>
          <a:r>
            <a:rPr lang="en-US" sz="2800" dirty="0" smtClean="0"/>
            <a:t>Northern Chinese</a:t>
          </a:r>
          <a:endParaRPr lang="en-US" sz="2800" dirty="0"/>
        </a:p>
      </dgm:t>
    </dgm:pt>
    <dgm:pt modelId="{BC48B1E8-940F-CB44-9F27-33C3E6E55165}" type="parTrans" cxnId="{F68CB5B5-F5C8-D443-A7A0-E9DA23A80B44}">
      <dgm:prSet/>
      <dgm:spPr/>
      <dgm:t>
        <a:bodyPr/>
        <a:lstStyle/>
        <a:p>
          <a:endParaRPr lang="en-US"/>
        </a:p>
      </dgm:t>
    </dgm:pt>
    <dgm:pt modelId="{0D973402-23F2-DD49-863F-867A99434EB9}" type="sibTrans" cxnId="{F68CB5B5-F5C8-D443-A7A0-E9DA23A80B44}">
      <dgm:prSet/>
      <dgm:spPr/>
      <dgm:t>
        <a:bodyPr/>
        <a:lstStyle/>
        <a:p>
          <a:endParaRPr lang="en-US"/>
        </a:p>
      </dgm:t>
    </dgm:pt>
    <dgm:pt modelId="{5FA3E718-53CC-CE43-8C63-5BDF66401473}">
      <dgm:prSet phldrT="[Text]"/>
      <dgm:spPr/>
      <dgm:t>
        <a:bodyPr/>
        <a:lstStyle/>
        <a:p>
          <a:r>
            <a:rPr lang="en-US" dirty="0" smtClean="0"/>
            <a:t>Southern Chinese</a:t>
          </a:r>
          <a:endParaRPr lang="en-US" dirty="0"/>
        </a:p>
      </dgm:t>
    </dgm:pt>
    <dgm:pt modelId="{E020C58F-589F-D447-B9F0-0458B11F8F66}" type="parTrans" cxnId="{2482DDDB-0754-0942-B17C-36A90319C41D}">
      <dgm:prSet/>
      <dgm:spPr/>
      <dgm:t>
        <a:bodyPr/>
        <a:lstStyle/>
        <a:p>
          <a:endParaRPr lang="en-US"/>
        </a:p>
      </dgm:t>
    </dgm:pt>
    <dgm:pt modelId="{1C52EB1A-E9B1-6D4E-AFF7-D411BD141C93}" type="sibTrans" cxnId="{2482DDDB-0754-0942-B17C-36A90319C41D}">
      <dgm:prSet/>
      <dgm:spPr/>
      <dgm:t>
        <a:bodyPr/>
        <a:lstStyle/>
        <a:p>
          <a:endParaRPr lang="en-US"/>
        </a:p>
      </dgm:t>
    </dgm:pt>
    <dgm:pt modelId="{310EC68A-97F4-5846-A074-0850329144C2}">
      <dgm:prSet custT="1"/>
      <dgm:spPr/>
      <dgm:t>
        <a:bodyPr/>
        <a:lstStyle/>
        <a:p>
          <a:r>
            <a:rPr lang="en-US" sz="2000" dirty="0" smtClean="0"/>
            <a:t>“Miscellaneous aliens” </a:t>
          </a:r>
        </a:p>
        <a:p>
          <a:r>
            <a:rPr lang="en-US" sz="2000" dirty="0" err="1" smtClean="0"/>
            <a:t>Jurchens</a:t>
          </a:r>
          <a:r>
            <a:rPr lang="en-US" sz="2000" dirty="0" smtClean="0"/>
            <a:t> and Muslims</a:t>
          </a:r>
          <a:endParaRPr lang="en-US" sz="2000" dirty="0"/>
        </a:p>
      </dgm:t>
    </dgm:pt>
    <dgm:pt modelId="{B8F7FACC-09BC-6041-AE1B-15D95AE4765C}" type="parTrans" cxnId="{DE14EFFC-0520-B249-9150-2464D96B65DC}">
      <dgm:prSet/>
      <dgm:spPr/>
      <dgm:t>
        <a:bodyPr/>
        <a:lstStyle/>
        <a:p>
          <a:endParaRPr lang="en-US"/>
        </a:p>
      </dgm:t>
    </dgm:pt>
    <dgm:pt modelId="{FD1FC6B9-DB32-7945-91E6-2C8BC7F1967C}" type="sibTrans" cxnId="{DE14EFFC-0520-B249-9150-2464D96B65DC}">
      <dgm:prSet/>
      <dgm:spPr/>
      <dgm:t>
        <a:bodyPr/>
        <a:lstStyle/>
        <a:p>
          <a:endParaRPr lang="en-US"/>
        </a:p>
      </dgm:t>
    </dgm:pt>
    <dgm:pt modelId="{DFB57DA7-0622-5247-8616-8DE9FA6144EA}" type="pres">
      <dgm:prSet presAssocID="{13E2B776-BDB0-EA42-B43E-C83BE8059744}" presName="compositeShape" presStyleCnt="0">
        <dgm:presLayoutVars>
          <dgm:dir/>
          <dgm:resizeHandles/>
        </dgm:presLayoutVars>
      </dgm:prSet>
      <dgm:spPr/>
    </dgm:pt>
    <dgm:pt modelId="{BA073DD4-A93C-4147-84BF-35CFAE683487}" type="pres">
      <dgm:prSet presAssocID="{13E2B776-BDB0-EA42-B43E-C83BE8059744}" presName="pyramid" presStyleLbl="node1" presStyleIdx="0" presStyleCnt="1"/>
      <dgm:spPr/>
      <dgm:t>
        <a:bodyPr/>
        <a:lstStyle/>
        <a:p>
          <a:endParaRPr lang="en-US"/>
        </a:p>
      </dgm:t>
    </dgm:pt>
    <dgm:pt modelId="{142BECCB-FECE-3F41-9852-59E0CF72A70C}" type="pres">
      <dgm:prSet presAssocID="{13E2B776-BDB0-EA42-B43E-C83BE8059744}" presName="theList" presStyleCnt="0"/>
      <dgm:spPr/>
    </dgm:pt>
    <dgm:pt modelId="{30D5B45E-7723-B24B-B8C1-EC66FDBA5683}" type="pres">
      <dgm:prSet presAssocID="{8B9E6135-185D-CA42-B12F-F336146BF1E8}" presName="aNode" presStyleLbl="fgAcc1" presStyleIdx="0" presStyleCnt="4" custLinFactY="-15401" custLinFactNeighborX="-55806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7C9F2B-034F-7D44-B61C-77A2B67BE2E3}" type="pres">
      <dgm:prSet presAssocID="{8B9E6135-185D-CA42-B12F-F336146BF1E8}" presName="aSpace" presStyleCnt="0"/>
      <dgm:spPr/>
    </dgm:pt>
    <dgm:pt modelId="{7EA90688-C9AE-8D43-BDF1-C7B798108CE0}" type="pres">
      <dgm:prSet presAssocID="{310EC68A-97F4-5846-A074-0850329144C2}" presName="aNode" presStyleLbl="fgAcc1" presStyleIdx="1" presStyleCnt="4" custLinFactNeighborX="-38462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98D366-3E11-7A44-9DEB-D511A6A74723}" type="pres">
      <dgm:prSet presAssocID="{310EC68A-97F4-5846-A074-0850329144C2}" presName="aSpace" presStyleCnt="0"/>
      <dgm:spPr/>
    </dgm:pt>
    <dgm:pt modelId="{BC78C872-B26D-FB43-8EF1-1D79172D138E}" type="pres">
      <dgm:prSet presAssocID="{B2CF9EDE-CC26-2649-901C-DC6DB3367B1A}" presName="aNode" presStyleLbl="fgAcc1" presStyleIdx="2" presStyleCnt="4" custLinFactY="28252" custLinFactNeighborX="-4003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F11651-D298-464C-B674-156B1E2673F4}" type="pres">
      <dgm:prSet presAssocID="{B2CF9EDE-CC26-2649-901C-DC6DB3367B1A}" presName="aSpace" presStyleCnt="0"/>
      <dgm:spPr/>
    </dgm:pt>
    <dgm:pt modelId="{A91E6B40-0520-4C41-9D86-9F8B575E8AED}" type="pres">
      <dgm:prSet presAssocID="{5FA3E718-53CC-CE43-8C63-5BDF66401473}" presName="aNode" presStyleLbl="fgAcc1" presStyleIdx="3" presStyleCnt="4" custLinFactY="56319" custLinFactNeighborX="24489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5E8C51-89EE-5848-B984-EE1CBE5A893F}" type="pres">
      <dgm:prSet presAssocID="{5FA3E718-53CC-CE43-8C63-5BDF66401473}" presName="aSpace" presStyleCnt="0"/>
      <dgm:spPr/>
    </dgm:pt>
  </dgm:ptLst>
  <dgm:cxnLst>
    <dgm:cxn modelId="{F68CB5B5-F5C8-D443-A7A0-E9DA23A80B44}" srcId="{13E2B776-BDB0-EA42-B43E-C83BE8059744}" destId="{B2CF9EDE-CC26-2649-901C-DC6DB3367B1A}" srcOrd="2" destOrd="0" parTransId="{BC48B1E8-940F-CB44-9F27-33C3E6E55165}" sibTransId="{0D973402-23F2-DD49-863F-867A99434EB9}"/>
    <dgm:cxn modelId="{168E6AAC-635D-4986-959C-097E8361C780}" type="presOf" srcId="{8B9E6135-185D-CA42-B12F-F336146BF1E8}" destId="{30D5B45E-7723-B24B-B8C1-EC66FDBA5683}" srcOrd="0" destOrd="0" presId="urn:microsoft.com/office/officeart/2005/8/layout/pyramid2"/>
    <dgm:cxn modelId="{2482DDDB-0754-0942-B17C-36A90319C41D}" srcId="{13E2B776-BDB0-EA42-B43E-C83BE8059744}" destId="{5FA3E718-53CC-CE43-8C63-5BDF66401473}" srcOrd="3" destOrd="0" parTransId="{E020C58F-589F-D447-B9F0-0458B11F8F66}" sibTransId="{1C52EB1A-E9B1-6D4E-AFF7-D411BD141C93}"/>
    <dgm:cxn modelId="{E80E3979-A29F-461B-B5F9-FDC7D1C088C3}" type="presOf" srcId="{13E2B776-BDB0-EA42-B43E-C83BE8059744}" destId="{DFB57DA7-0622-5247-8616-8DE9FA6144EA}" srcOrd="0" destOrd="0" presId="urn:microsoft.com/office/officeart/2005/8/layout/pyramid2"/>
    <dgm:cxn modelId="{DE14EFFC-0520-B249-9150-2464D96B65DC}" srcId="{13E2B776-BDB0-EA42-B43E-C83BE8059744}" destId="{310EC68A-97F4-5846-A074-0850329144C2}" srcOrd="1" destOrd="0" parTransId="{B8F7FACC-09BC-6041-AE1B-15D95AE4765C}" sibTransId="{FD1FC6B9-DB32-7945-91E6-2C8BC7F1967C}"/>
    <dgm:cxn modelId="{E4C4F631-3CCD-494B-AB6A-7FA07DA744EC}" type="presOf" srcId="{B2CF9EDE-CC26-2649-901C-DC6DB3367B1A}" destId="{BC78C872-B26D-FB43-8EF1-1D79172D138E}" srcOrd="0" destOrd="0" presId="urn:microsoft.com/office/officeart/2005/8/layout/pyramid2"/>
    <dgm:cxn modelId="{71B217AF-8540-4025-BC1D-46E586646290}" type="presOf" srcId="{310EC68A-97F4-5846-A074-0850329144C2}" destId="{7EA90688-C9AE-8D43-BDF1-C7B798108CE0}" srcOrd="0" destOrd="0" presId="urn:microsoft.com/office/officeart/2005/8/layout/pyramid2"/>
    <dgm:cxn modelId="{3FC47BFB-8B86-4645-BC69-FF03D17DA5BC}" type="presOf" srcId="{5FA3E718-53CC-CE43-8C63-5BDF66401473}" destId="{A91E6B40-0520-4C41-9D86-9F8B575E8AED}" srcOrd="0" destOrd="0" presId="urn:microsoft.com/office/officeart/2005/8/layout/pyramid2"/>
    <dgm:cxn modelId="{6CB15CC5-AD75-F948-8DCE-D2AC663C17E0}" srcId="{13E2B776-BDB0-EA42-B43E-C83BE8059744}" destId="{8B9E6135-185D-CA42-B12F-F336146BF1E8}" srcOrd="0" destOrd="0" parTransId="{A33FE37E-3F63-E446-9188-C3E544CDA409}" sibTransId="{F2C8D314-5952-D449-8752-A9F55BB39F7D}"/>
    <dgm:cxn modelId="{9F812436-12DA-46EF-A5FC-8AE9B30DA91E}" type="presParOf" srcId="{DFB57DA7-0622-5247-8616-8DE9FA6144EA}" destId="{BA073DD4-A93C-4147-84BF-35CFAE683487}" srcOrd="0" destOrd="0" presId="urn:microsoft.com/office/officeart/2005/8/layout/pyramid2"/>
    <dgm:cxn modelId="{5EFD2B2E-B0C7-4CD8-84E8-61540581ABF0}" type="presParOf" srcId="{DFB57DA7-0622-5247-8616-8DE9FA6144EA}" destId="{142BECCB-FECE-3F41-9852-59E0CF72A70C}" srcOrd="1" destOrd="0" presId="urn:microsoft.com/office/officeart/2005/8/layout/pyramid2"/>
    <dgm:cxn modelId="{E649EB52-EE52-47B1-835F-41BA5DF2772B}" type="presParOf" srcId="{142BECCB-FECE-3F41-9852-59E0CF72A70C}" destId="{30D5B45E-7723-B24B-B8C1-EC66FDBA5683}" srcOrd="0" destOrd="0" presId="urn:microsoft.com/office/officeart/2005/8/layout/pyramid2"/>
    <dgm:cxn modelId="{A1E679D6-0402-4088-A825-64D3456DEAA7}" type="presParOf" srcId="{142BECCB-FECE-3F41-9852-59E0CF72A70C}" destId="{5A7C9F2B-034F-7D44-B61C-77A2B67BE2E3}" srcOrd="1" destOrd="0" presId="urn:microsoft.com/office/officeart/2005/8/layout/pyramid2"/>
    <dgm:cxn modelId="{4B098D1E-8420-4742-A379-2B30A34A6F4D}" type="presParOf" srcId="{142BECCB-FECE-3F41-9852-59E0CF72A70C}" destId="{7EA90688-C9AE-8D43-BDF1-C7B798108CE0}" srcOrd="2" destOrd="0" presId="urn:microsoft.com/office/officeart/2005/8/layout/pyramid2"/>
    <dgm:cxn modelId="{651B0DC9-6B6C-4424-9ECF-B88206D5623B}" type="presParOf" srcId="{142BECCB-FECE-3F41-9852-59E0CF72A70C}" destId="{8E98D366-3E11-7A44-9DEB-D511A6A74723}" srcOrd="3" destOrd="0" presId="urn:microsoft.com/office/officeart/2005/8/layout/pyramid2"/>
    <dgm:cxn modelId="{08380CEB-0E50-40B2-91BE-72BC1BD3153B}" type="presParOf" srcId="{142BECCB-FECE-3F41-9852-59E0CF72A70C}" destId="{BC78C872-B26D-FB43-8EF1-1D79172D138E}" srcOrd="4" destOrd="0" presId="urn:microsoft.com/office/officeart/2005/8/layout/pyramid2"/>
    <dgm:cxn modelId="{CF5D61C0-F492-462C-ABCB-5DEE1716B07C}" type="presParOf" srcId="{142BECCB-FECE-3F41-9852-59E0CF72A70C}" destId="{FFF11651-D298-464C-B674-156B1E2673F4}" srcOrd="5" destOrd="0" presId="urn:microsoft.com/office/officeart/2005/8/layout/pyramid2"/>
    <dgm:cxn modelId="{87D9D305-A404-435F-8765-DBD53F2566AE}" type="presParOf" srcId="{142BECCB-FECE-3F41-9852-59E0CF72A70C}" destId="{A91E6B40-0520-4C41-9D86-9F8B575E8AED}" srcOrd="6" destOrd="0" presId="urn:microsoft.com/office/officeart/2005/8/layout/pyramid2"/>
    <dgm:cxn modelId="{3603C48D-4F56-4838-9FAD-A17562407ABF}" type="presParOf" srcId="{142BECCB-FECE-3F41-9852-59E0CF72A70C}" destId="{515E8C51-89EE-5848-B984-EE1CBE5A893F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073DD4-A93C-4147-84BF-35CFAE683487}">
      <dsp:nvSpPr>
        <dsp:cNvPr id="0" name=""/>
        <dsp:cNvSpPr/>
      </dsp:nvSpPr>
      <dsp:spPr>
        <a:xfrm>
          <a:off x="1512371" y="0"/>
          <a:ext cx="4525963" cy="4525963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D5B45E-7723-B24B-B8C1-EC66FDBA5683}">
      <dsp:nvSpPr>
        <dsp:cNvPr id="0" name=""/>
        <dsp:cNvSpPr/>
      </dsp:nvSpPr>
      <dsp:spPr>
        <a:xfrm>
          <a:off x="2133609" y="228597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Mongols</a:t>
          </a:r>
          <a:endParaRPr lang="en-US" sz="4800" kern="1200" dirty="0"/>
        </a:p>
      </dsp:txBody>
      <dsp:txXfrm>
        <a:off x="2172877" y="267865"/>
        <a:ext cx="2863339" cy="725883"/>
      </dsp:txXfrm>
    </dsp:sp>
    <dsp:sp modelId="{7EA90688-C9AE-8D43-BDF1-C7B798108CE0}">
      <dsp:nvSpPr>
        <dsp:cNvPr id="0" name=""/>
        <dsp:cNvSpPr/>
      </dsp:nvSpPr>
      <dsp:spPr>
        <a:xfrm>
          <a:off x="2643848" y="1458562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“Miscellaneous aliens”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Jurchens</a:t>
          </a:r>
          <a:r>
            <a:rPr lang="en-US" sz="2000" kern="1200" dirty="0" smtClean="0"/>
            <a:t> and Muslims</a:t>
          </a:r>
          <a:endParaRPr lang="en-US" sz="2000" kern="1200" dirty="0"/>
        </a:p>
      </dsp:txBody>
      <dsp:txXfrm>
        <a:off x="2683116" y="1497830"/>
        <a:ext cx="2863339" cy="725883"/>
      </dsp:txXfrm>
    </dsp:sp>
    <dsp:sp modelId="{BC78C872-B26D-FB43-8EF1-1D79172D138E}">
      <dsp:nvSpPr>
        <dsp:cNvPr id="0" name=""/>
        <dsp:cNvSpPr/>
      </dsp:nvSpPr>
      <dsp:spPr>
        <a:xfrm>
          <a:off x="3657589" y="2590798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Northern Chinese</a:t>
          </a:r>
          <a:endParaRPr lang="en-US" sz="2800" kern="1200" dirty="0"/>
        </a:p>
      </dsp:txBody>
      <dsp:txXfrm>
        <a:off x="3696857" y="2630066"/>
        <a:ext cx="2863339" cy="725883"/>
      </dsp:txXfrm>
    </dsp:sp>
    <dsp:sp modelId="{A91E6B40-0520-4C41-9D86-9F8B575E8AED}">
      <dsp:nvSpPr>
        <dsp:cNvPr id="0" name=""/>
        <dsp:cNvSpPr/>
      </dsp:nvSpPr>
      <dsp:spPr>
        <a:xfrm>
          <a:off x="4495788" y="3721543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Southern Chinese</a:t>
          </a:r>
          <a:endParaRPr lang="en-US" sz="2900" kern="1200" dirty="0"/>
        </a:p>
      </dsp:txBody>
      <dsp:txXfrm>
        <a:off x="4535056" y="3760811"/>
        <a:ext cx="2863339" cy="725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610D-E06C-4DA9-9B86-CB51FE9B8B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BC4-2E24-42C1-B006-A759D4E35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925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610D-E06C-4DA9-9B86-CB51FE9B8B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BC4-2E24-42C1-B006-A759D4E35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305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610D-E06C-4DA9-9B86-CB51FE9B8B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BC4-2E24-42C1-B006-A759D4E35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20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610D-E06C-4DA9-9B86-CB51FE9B8B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BC4-2E24-42C1-B006-A759D4E35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136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610D-E06C-4DA9-9B86-CB51FE9B8B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BC4-2E24-42C1-B006-A759D4E35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057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610D-E06C-4DA9-9B86-CB51FE9B8B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BC4-2E24-42C1-B006-A759D4E35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501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610D-E06C-4DA9-9B86-CB51FE9B8B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BC4-2E24-42C1-B006-A759D4E35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49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610D-E06C-4DA9-9B86-CB51FE9B8B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BC4-2E24-42C1-B006-A759D4E35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5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610D-E06C-4DA9-9B86-CB51FE9B8B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BC4-2E24-42C1-B006-A759D4E35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49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610D-E06C-4DA9-9B86-CB51FE9B8B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BC4-2E24-42C1-B006-A759D4E35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9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610D-E06C-4DA9-9B86-CB51FE9B8B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3BC4-2E24-42C1-B006-A759D4E35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828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B610D-E06C-4DA9-9B86-CB51FE9B8B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73BC4-2E24-42C1-B006-A759D4E35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07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Mongols and Chinese Civilization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1016</a:t>
            </a:r>
          </a:p>
          <a:p>
            <a:r>
              <a:rPr lang="en-US" dirty="0" smtClean="0"/>
              <a:t>10/27/14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862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Khubilai</a:t>
            </a:r>
            <a:r>
              <a:rPr lang="en-US" dirty="0" smtClean="0"/>
              <a:t> in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1262 – Revolt of Li </a:t>
            </a:r>
            <a:r>
              <a:rPr lang="en-US" dirty="0" err="1" smtClean="0"/>
              <a:t>T’an</a:t>
            </a:r>
            <a:endParaRPr lang="en-US" dirty="0" smtClean="0"/>
          </a:p>
          <a:p>
            <a:pPr lvl="1"/>
            <a:r>
              <a:rPr lang="en-US" dirty="0" smtClean="0"/>
              <a:t>Governor of I-</a:t>
            </a:r>
            <a:r>
              <a:rPr lang="en-US" dirty="0" err="1" smtClean="0"/>
              <a:t>tu</a:t>
            </a:r>
            <a:endParaRPr lang="en-US" dirty="0" smtClean="0"/>
          </a:p>
          <a:p>
            <a:pPr lvl="1"/>
            <a:r>
              <a:rPr lang="en-US" dirty="0" smtClean="0"/>
              <a:t>Took advantage of Mongol attacks on Song</a:t>
            </a:r>
          </a:p>
          <a:p>
            <a:pPr lvl="1"/>
            <a:r>
              <a:rPr lang="en-US" dirty="0" smtClean="0"/>
              <a:t>Attacked Mongol garrison</a:t>
            </a:r>
          </a:p>
          <a:p>
            <a:pPr lvl="1"/>
            <a:r>
              <a:rPr lang="en-US" dirty="0" smtClean="0"/>
              <a:t>Handed territory over to Song</a:t>
            </a:r>
            <a:endParaRPr lang="en-US" dirty="0"/>
          </a:p>
          <a:p>
            <a:r>
              <a:rPr lang="en-US" dirty="0" smtClean="0"/>
              <a:t>Leniency for Li </a:t>
            </a:r>
            <a:r>
              <a:rPr lang="en-US" dirty="0" err="1" smtClean="0"/>
              <a:t>T’an’s</a:t>
            </a:r>
            <a:r>
              <a:rPr lang="en-US" dirty="0" smtClean="0"/>
              <a:t> generals and soldiers</a:t>
            </a:r>
          </a:p>
          <a:p>
            <a:r>
              <a:rPr lang="en-US" dirty="0" smtClean="0"/>
              <a:t>Revolt dissolves</a:t>
            </a:r>
          </a:p>
          <a:p>
            <a:r>
              <a:rPr lang="en-US" dirty="0" smtClean="0"/>
              <a:t>Wang Wen-</a:t>
            </a:r>
            <a:r>
              <a:rPr lang="en-US" dirty="0" err="1" smtClean="0"/>
              <a:t>t’ung</a:t>
            </a:r>
            <a:r>
              <a:rPr lang="en-US" dirty="0"/>
              <a:t> </a:t>
            </a:r>
            <a:r>
              <a:rPr lang="en-US" dirty="0" smtClean="0"/>
              <a:t>– adviser to </a:t>
            </a:r>
            <a:r>
              <a:rPr lang="en-US" dirty="0" err="1" smtClean="0"/>
              <a:t>Khubilai</a:t>
            </a:r>
            <a:r>
              <a:rPr lang="en-US" dirty="0" smtClean="0"/>
              <a:t> who supported Li </a:t>
            </a:r>
            <a:r>
              <a:rPr lang="en-US" dirty="0" err="1" smtClean="0"/>
              <a:t>T’an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269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Khubilai</a:t>
            </a:r>
            <a:r>
              <a:rPr lang="en-US" dirty="0" smtClean="0"/>
              <a:t> in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Inspired by past Chinese governments and Confucian ideas</a:t>
            </a:r>
          </a:p>
          <a:p>
            <a:r>
              <a:rPr lang="en-US" dirty="0" smtClean="0"/>
              <a:t>Not 100%</a:t>
            </a:r>
          </a:p>
          <a:p>
            <a:r>
              <a:rPr lang="en-US" dirty="0" smtClean="0"/>
              <a:t>End of civil service examinations</a:t>
            </a:r>
          </a:p>
          <a:p>
            <a:r>
              <a:rPr lang="en-US" dirty="0" smtClean="0"/>
              <a:t>Mix of Chinese and Central and Western Asian advisers</a:t>
            </a:r>
          </a:p>
          <a:p>
            <a:r>
              <a:rPr lang="en-US" dirty="0" smtClean="0"/>
              <a:t>Secretariat – civilian </a:t>
            </a:r>
          </a:p>
          <a:p>
            <a:pPr marL="0" indent="0">
              <a:buNone/>
            </a:pPr>
            <a:r>
              <a:rPr lang="en-US" dirty="0" smtClean="0"/>
              <a:t>matters</a:t>
            </a:r>
          </a:p>
          <a:p>
            <a:r>
              <a:rPr lang="en-US" dirty="0" smtClean="0"/>
              <a:t>Privy Council – military </a:t>
            </a:r>
          </a:p>
          <a:p>
            <a:pPr marL="0" indent="0">
              <a:buNone/>
            </a:pPr>
            <a:r>
              <a:rPr lang="en-US" dirty="0" smtClean="0"/>
              <a:t>affairs</a:t>
            </a:r>
          </a:p>
          <a:p>
            <a:r>
              <a:rPr lang="en-US" dirty="0" err="1" smtClean="0"/>
              <a:t>Censorate</a:t>
            </a:r>
            <a:r>
              <a:rPr lang="en-US" dirty="0" smtClean="0"/>
              <a:t> – inspect and </a:t>
            </a:r>
          </a:p>
          <a:p>
            <a:pPr marL="0" indent="0">
              <a:buNone/>
            </a:pPr>
            <a:r>
              <a:rPr lang="en-US" dirty="0" smtClean="0"/>
              <a:t>report on officials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05200"/>
            <a:ext cx="4495800" cy="327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315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Ethnic, Social, Legal Divisions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148416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25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Khubilai’s</a:t>
            </a:r>
            <a:r>
              <a:rPr lang="en-US" dirty="0" smtClean="0"/>
              <a:t> Centralized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Ministry of Personnel – oversee civilian officials</a:t>
            </a:r>
          </a:p>
          <a:p>
            <a:r>
              <a:rPr lang="en-US" dirty="0" smtClean="0"/>
              <a:t>The Ministry of Revenue – censuses, collected taxes and tribute, and regulated money</a:t>
            </a:r>
          </a:p>
          <a:p>
            <a:r>
              <a:rPr lang="en-US" dirty="0" smtClean="0"/>
              <a:t>The Ministry of Rites – court ceremonies, festivities, music, sacrifices, and entertainment</a:t>
            </a:r>
          </a:p>
          <a:p>
            <a:r>
              <a:rPr lang="en-US" dirty="0" smtClean="0"/>
              <a:t>The Ministry of War – military commands and colonies and postal stations, requisitioned military supplies, and trained the army</a:t>
            </a:r>
          </a:p>
          <a:p>
            <a:r>
              <a:rPr lang="en-US" dirty="0" smtClean="0"/>
              <a:t>The Ministry of Justice – enforced laws and administered prisons</a:t>
            </a:r>
          </a:p>
          <a:p>
            <a:r>
              <a:rPr lang="en-US" dirty="0" smtClean="0"/>
              <a:t>The Ministry of Public Works – repaired fortifications, managed dams and public lands, and devised rules for artisans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802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Khubilai’s</a:t>
            </a:r>
            <a:r>
              <a:rPr lang="en-US" dirty="0" smtClean="0"/>
              <a:t> Centralized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Focus on control of officials</a:t>
            </a:r>
          </a:p>
          <a:p>
            <a:r>
              <a:rPr lang="en-US" dirty="0" smtClean="0"/>
              <a:t>Restrict abuse of power</a:t>
            </a:r>
          </a:p>
          <a:p>
            <a:r>
              <a:rPr lang="en-US" dirty="0" smtClean="0"/>
              <a:t>Take power from </a:t>
            </a:r>
          </a:p>
          <a:p>
            <a:pPr marL="0" indent="0">
              <a:buNone/>
            </a:pPr>
            <a:r>
              <a:rPr lang="en-US" dirty="0" smtClean="0"/>
              <a:t>Mongol nobles</a:t>
            </a:r>
          </a:p>
          <a:p>
            <a:r>
              <a:rPr lang="en-US" dirty="0" smtClean="0"/>
              <a:t>Prevent revolts of </a:t>
            </a:r>
          </a:p>
          <a:p>
            <a:pPr marL="0" indent="0">
              <a:buNone/>
            </a:pPr>
            <a:r>
              <a:rPr lang="en-US" dirty="0" smtClean="0"/>
              <a:t>administrators</a:t>
            </a:r>
          </a:p>
          <a:p>
            <a:r>
              <a:rPr lang="en-US" dirty="0" smtClean="0"/>
              <a:t>Specific punishments </a:t>
            </a:r>
          </a:p>
          <a:p>
            <a:pPr marL="0" indent="0">
              <a:buNone/>
            </a:pPr>
            <a:r>
              <a:rPr lang="en-US" dirty="0" smtClean="0"/>
              <a:t>for infractions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667000"/>
            <a:ext cx="45720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342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Khubilai’s</a:t>
            </a:r>
            <a:r>
              <a:rPr lang="en-US" dirty="0" smtClean="0"/>
              <a:t> Centralized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Paper money</a:t>
            </a:r>
          </a:p>
          <a:p>
            <a:pPr lvl="1"/>
            <a:r>
              <a:rPr lang="en-US" dirty="0" smtClean="0"/>
              <a:t>Tied to silk</a:t>
            </a:r>
          </a:p>
          <a:p>
            <a:pPr lvl="1"/>
            <a:r>
              <a:rPr lang="en-US" dirty="0" smtClean="0"/>
              <a:t>Later silver</a:t>
            </a:r>
            <a:endParaRPr lang="en-US" dirty="0"/>
          </a:p>
          <a:p>
            <a:r>
              <a:rPr lang="en-US" dirty="0" smtClean="0"/>
              <a:t>Demand taxes in cash</a:t>
            </a:r>
          </a:p>
          <a:p>
            <a:r>
              <a:rPr lang="en-US" dirty="0" smtClean="0"/>
              <a:t>Changes in currency </a:t>
            </a:r>
          </a:p>
          <a:p>
            <a:pPr marL="0" indent="0">
              <a:buNone/>
            </a:pPr>
            <a:r>
              <a:rPr lang="en-US" dirty="0" smtClean="0"/>
              <a:t>demand exchange</a:t>
            </a:r>
          </a:p>
          <a:p>
            <a:r>
              <a:rPr lang="en-US" dirty="0" smtClean="0"/>
              <a:t>Result in census of </a:t>
            </a:r>
          </a:p>
          <a:p>
            <a:pPr marL="0" indent="0">
              <a:buNone/>
            </a:pPr>
            <a:r>
              <a:rPr lang="en-US" dirty="0" smtClean="0"/>
              <a:t>personal wealth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142999"/>
            <a:ext cx="4332514" cy="561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409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Conquest of Southern Song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Started under </a:t>
            </a:r>
            <a:r>
              <a:rPr lang="en-US" dirty="0" err="1" smtClean="0"/>
              <a:t>Möngke</a:t>
            </a:r>
            <a:r>
              <a:rPr lang="en-US" dirty="0" smtClean="0"/>
              <a:t> Khan</a:t>
            </a:r>
          </a:p>
          <a:p>
            <a:r>
              <a:rPr lang="en-US" dirty="0" smtClean="0"/>
              <a:t>Delayed by civil war with </a:t>
            </a:r>
          </a:p>
          <a:p>
            <a:pPr marL="0" indent="0">
              <a:buNone/>
            </a:pPr>
            <a:r>
              <a:rPr lang="en-US" dirty="0" err="1" smtClean="0"/>
              <a:t>Arigh</a:t>
            </a:r>
            <a:r>
              <a:rPr lang="en-US" dirty="0" smtClean="0"/>
              <a:t> </a:t>
            </a:r>
            <a:r>
              <a:rPr lang="en-US" dirty="0" err="1" smtClean="0"/>
              <a:t>Böke</a:t>
            </a:r>
            <a:endParaRPr lang="en-US" dirty="0" smtClean="0"/>
          </a:p>
          <a:p>
            <a:r>
              <a:rPr lang="en-US" dirty="0" smtClean="0"/>
              <a:t>China would be reunited, </a:t>
            </a:r>
          </a:p>
          <a:p>
            <a:pPr marL="0" indent="0">
              <a:buNone/>
            </a:pPr>
            <a:r>
              <a:rPr lang="en-US" dirty="0" smtClean="0"/>
              <a:t>one direction or another</a:t>
            </a:r>
          </a:p>
          <a:p>
            <a:r>
              <a:rPr lang="en-US" dirty="0" smtClean="0"/>
              <a:t>Problems of invading </a:t>
            </a:r>
          </a:p>
          <a:p>
            <a:pPr marL="0" indent="0">
              <a:buNone/>
            </a:pPr>
            <a:r>
              <a:rPr lang="en-US" dirty="0" smtClean="0"/>
              <a:t>Southern China</a:t>
            </a:r>
          </a:p>
          <a:p>
            <a:r>
              <a:rPr lang="en-US" dirty="0" smtClean="0"/>
              <a:t>1260 – envoys sent to Song, </a:t>
            </a:r>
          </a:p>
          <a:p>
            <a:pPr marL="0" indent="0">
              <a:buNone/>
            </a:pPr>
            <a:r>
              <a:rPr lang="en-US" dirty="0" smtClean="0"/>
              <a:t>rejected</a:t>
            </a:r>
          </a:p>
          <a:p>
            <a:pPr lvl="1"/>
            <a:r>
              <a:rPr lang="en-US" dirty="0" smtClean="0"/>
              <a:t>Vague threats of invasion</a:t>
            </a:r>
          </a:p>
          <a:p>
            <a:pPr lvl="1"/>
            <a:r>
              <a:rPr lang="en-US" dirty="0" smtClean="0"/>
              <a:t>References to past emperors </a:t>
            </a:r>
          </a:p>
          <a:p>
            <a:pPr marL="457200" lvl="1" indent="0">
              <a:buNone/>
            </a:pPr>
            <a:r>
              <a:rPr lang="en-US" dirty="0" smtClean="0"/>
              <a:t>paying tribute to “barbarians”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006" y="1905000"/>
            <a:ext cx="4175194" cy="4864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06303" y="6396948"/>
            <a:ext cx="3411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Lizong</a:t>
            </a:r>
            <a:r>
              <a:rPr lang="en-US" dirty="0" smtClean="0"/>
              <a:t>, Song Emperor (1224-1264)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240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Conquest of Southern Song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Bribery of Song defectors</a:t>
            </a:r>
          </a:p>
          <a:p>
            <a:r>
              <a:rPr lang="en-US" dirty="0" smtClean="0"/>
              <a:t>Regular raids across borders</a:t>
            </a:r>
          </a:p>
          <a:p>
            <a:r>
              <a:rPr lang="en-US" dirty="0" smtClean="0"/>
              <a:t>1265 – Battle of </a:t>
            </a:r>
            <a:r>
              <a:rPr lang="en-US" dirty="0" err="1" smtClean="0"/>
              <a:t>Tiao-yü</a:t>
            </a:r>
            <a:r>
              <a:rPr lang="en-US" dirty="0" smtClean="0"/>
              <a:t> </a:t>
            </a:r>
            <a:r>
              <a:rPr lang="en-US" dirty="0" err="1" smtClean="0"/>
              <a:t>shan</a:t>
            </a:r>
            <a:endParaRPr lang="en-US" dirty="0" smtClean="0"/>
          </a:p>
          <a:p>
            <a:pPr lvl="1"/>
            <a:r>
              <a:rPr lang="en-US" dirty="0" smtClean="0"/>
              <a:t>Where </a:t>
            </a:r>
            <a:r>
              <a:rPr lang="en-US" dirty="0" err="1" smtClean="0"/>
              <a:t>Möngke</a:t>
            </a:r>
            <a:r>
              <a:rPr lang="en-US" dirty="0" smtClean="0"/>
              <a:t> had died</a:t>
            </a:r>
          </a:p>
          <a:p>
            <a:pPr lvl="1"/>
            <a:r>
              <a:rPr lang="en-US" dirty="0" smtClean="0"/>
              <a:t>Capture of 146 ships</a:t>
            </a:r>
            <a:endParaRPr lang="en-US" dirty="0"/>
          </a:p>
          <a:p>
            <a:r>
              <a:rPr lang="en-US" dirty="0" smtClean="0"/>
              <a:t>1268-1273 – Siege of </a:t>
            </a:r>
          </a:p>
          <a:p>
            <a:pPr marL="0" indent="0">
              <a:buNone/>
            </a:pPr>
            <a:r>
              <a:rPr lang="en-US" dirty="0" smtClean="0"/>
              <a:t>Hsiang-yang</a:t>
            </a:r>
          </a:p>
          <a:p>
            <a:pPr lvl="1"/>
            <a:r>
              <a:rPr lang="en-US" dirty="0" smtClean="0"/>
              <a:t>Access to Han and </a:t>
            </a:r>
          </a:p>
          <a:p>
            <a:pPr marL="457200" lvl="1" indent="0">
              <a:buNone/>
            </a:pPr>
            <a:r>
              <a:rPr lang="en-US" dirty="0" smtClean="0"/>
              <a:t>Yangtze Rivers</a:t>
            </a:r>
          </a:p>
          <a:p>
            <a:pPr lvl="1"/>
            <a:r>
              <a:rPr lang="en-US" dirty="0" smtClean="0"/>
              <a:t>Required control of the sea </a:t>
            </a:r>
          </a:p>
          <a:p>
            <a:pPr marL="457200" lvl="1" indent="0">
              <a:buNone/>
            </a:pPr>
            <a:r>
              <a:rPr lang="en-US" dirty="0" smtClean="0"/>
              <a:t>and siege warfare</a:t>
            </a:r>
          </a:p>
          <a:p>
            <a:pPr lvl="1"/>
            <a:r>
              <a:rPr lang="en-US" dirty="0" smtClean="0"/>
              <a:t>Mix of Mongol, Chinese, </a:t>
            </a:r>
          </a:p>
          <a:p>
            <a:pPr marL="457200" lvl="1" indent="0">
              <a:buNone/>
            </a:pPr>
            <a:r>
              <a:rPr lang="en-US" dirty="0" smtClean="0"/>
              <a:t>Uighur, and Muslim generals</a:t>
            </a:r>
          </a:p>
          <a:p>
            <a:pPr lvl="1"/>
            <a:r>
              <a:rPr lang="en-US" dirty="0" smtClean="0"/>
              <a:t>Did Marco Polo participate?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162300"/>
            <a:ext cx="4800600" cy="3600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2906" y="6412468"/>
            <a:ext cx="3274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Walls of Hsiang-Yang (</a:t>
            </a:r>
            <a:r>
              <a:rPr lang="en-US" dirty="0" err="1" smtClean="0"/>
              <a:t>Xiangyang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550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Yuan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1266 – Declaration of </a:t>
            </a:r>
            <a:r>
              <a:rPr lang="en-US" dirty="0" err="1" smtClean="0"/>
              <a:t>Khanbaliq</a:t>
            </a:r>
            <a:r>
              <a:rPr lang="en-US" dirty="0" smtClean="0"/>
              <a:t>, </a:t>
            </a:r>
          </a:p>
          <a:p>
            <a:pPr marL="0" indent="0">
              <a:buNone/>
            </a:pPr>
            <a:r>
              <a:rPr lang="en-US" dirty="0" smtClean="0"/>
              <a:t>later Ta-</a:t>
            </a:r>
            <a:r>
              <a:rPr lang="en-US" dirty="0" err="1" smtClean="0"/>
              <a:t>tu</a:t>
            </a:r>
            <a:r>
              <a:rPr lang="en-US" dirty="0" smtClean="0"/>
              <a:t> (Beijing) as new capital</a:t>
            </a:r>
          </a:p>
          <a:p>
            <a:r>
              <a:rPr lang="en-US" dirty="0" smtClean="0"/>
              <a:t>Move Mongol capital from </a:t>
            </a:r>
          </a:p>
          <a:p>
            <a:pPr marL="0" indent="0">
              <a:buNone/>
            </a:pPr>
            <a:r>
              <a:rPr lang="en-US" dirty="0" smtClean="0"/>
              <a:t>Kara </a:t>
            </a:r>
            <a:r>
              <a:rPr lang="en-US" dirty="0" err="1" smtClean="0"/>
              <a:t>Korum</a:t>
            </a:r>
            <a:endParaRPr lang="en-US" dirty="0" smtClean="0"/>
          </a:p>
          <a:p>
            <a:r>
              <a:rPr lang="en-US" dirty="0" smtClean="0"/>
              <a:t>1271 – </a:t>
            </a:r>
            <a:r>
              <a:rPr lang="en-US" dirty="0" err="1" smtClean="0"/>
              <a:t>Khubilai</a:t>
            </a:r>
            <a:r>
              <a:rPr lang="en-US" dirty="0" smtClean="0"/>
              <a:t> Khan claims the </a:t>
            </a:r>
          </a:p>
          <a:p>
            <a:pPr marL="0" indent="0">
              <a:buNone/>
            </a:pPr>
            <a:r>
              <a:rPr lang="en-US" dirty="0" smtClean="0"/>
              <a:t>Mandate of Heaven</a:t>
            </a:r>
          </a:p>
          <a:p>
            <a:r>
              <a:rPr lang="en-US" dirty="0" smtClean="0"/>
              <a:t>1272 – First year of the Great Yuan</a:t>
            </a:r>
          </a:p>
          <a:p>
            <a:r>
              <a:rPr lang="en-US" dirty="0" smtClean="0"/>
              <a:t>Insert Mongols into Chinese history</a:t>
            </a:r>
          </a:p>
          <a:p>
            <a:r>
              <a:rPr lang="en-US" dirty="0" err="1" smtClean="0"/>
              <a:t>Xanadu</a:t>
            </a:r>
            <a:r>
              <a:rPr lang="en-US" dirty="0" smtClean="0"/>
              <a:t> becomes hunting preserve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689" y="1295399"/>
            <a:ext cx="2733311" cy="55408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37134" y="6433066"/>
            <a:ext cx="3662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Drum tower, the center of Yuan Ta-</a:t>
            </a:r>
            <a:r>
              <a:rPr lang="en-US" dirty="0" err="1" smtClean="0"/>
              <a:t>tu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256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Yuan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Confucian rituals and </a:t>
            </a:r>
          </a:p>
          <a:p>
            <a:pPr marL="0" indent="0">
              <a:buNone/>
            </a:pPr>
            <a:r>
              <a:rPr lang="en-US" dirty="0" smtClean="0"/>
              <a:t>Mongol ancestors</a:t>
            </a:r>
          </a:p>
          <a:p>
            <a:r>
              <a:rPr lang="en-US" dirty="0" smtClean="0"/>
              <a:t>Would </a:t>
            </a:r>
            <a:r>
              <a:rPr lang="en-US" dirty="0" err="1" smtClean="0"/>
              <a:t>Chinggis</a:t>
            </a:r>
            <a:r>
              <a:rPr lang="en-US" dirty="0" smtClean="0"/>
              <a:t> Khan </a:t>
            </a:r>
          </a:p>
          <a:p>
            <a:pPr marL="0" indent="0">
              <a:buNone/>
            </a:pPr>
            <a:r>
              <a:rPr lang="en-US" dirty="0" smtClean="0"/>
              <a:t>approve?</a:t>
            </a:r>
          </a:p>
          <a:p>
            <a:r>
              <a:rPr lang="en-US" dirty="0" smtClean="0"/>
              <a:t>Grass and soil from </a:t>
            </a:r>
          </a:p>
          <a:p>
            <a:pPr marL="0" indent="0">
              <a:buNone/>
            </a:pPr>
            <a:r>
              <a:rPr lang="en-US" dirty="0" smtClean="0"/>
              <a:t>Mongolia</a:t>
            </a:r>
          </a:p>
          <a:p>
            <a:r>
              <a:rPr lang="en-US" dirty="0" err="1" smtClean="0"/>
              <a:t>Khubilai</a:t>
            </a:r>
            <a:r>
              <a:rPr lang="en-US" dirty="0" smtClean="0"/>
              <a:t> does not </a:t>
            </a:r>
          </a:p>
          <a:p>
            <a:pPr marL="0" indent="0">
              <a:buNone/>
            </a:pPr>
            <a:r>
              <a:rPr lang="en-US" dirty="0" smtClean="0"/>
              <a:t>participate directly</a:t>
            </a:r>
          </a:p>
          <a:p>
            <a:r>
              <a:rPr lang="en-US" dirty="0" smtClean="0"/>
              <a:t>Chinese officiate</a:t>
            </a:r>
          </a:p>
          <a:p>
            <a:r>
              <a:rPr lang="en-US" dirty="0" smtClean="0"/>
              <a:t>The Ministry of Rites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533" y="1219200"/>
            <a:ext cx="4099267" cy="541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62796" y="6260068"/>
            <a:ext cx="2191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Yuan Ta-</a:t>
            </a:r>
            <a:r>
              <a:rPr lang="en-US" dirty="0" err="1" smtClean="0"/>
              <a:t>tu</a:t>
            </a:r>
            <a:r>
              <a:rPr lang="en-US" dirty="0" smtClean="0"/>
              <a:t>/</a:t>
            </a:r>
            <a:r>
              <a:rPr lang="en-US" dirty="0" err="1" smtClean="0"/>
              <a:t>Khanbaliq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75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Conquest of the Southern Song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Economic strain on Song</a:t>
            </a:r>
          </a:p>
          <a:p>
            <a:r>
              <a:rPr lang="en-US" dirty="0" smtClean="0"/>
              <a:t>Taxation of Taoist and Buddhist monasteries = loss of support</a:t>
            </a:r>
          </a:p>
          <a:p>
            <a:r>
              <a:rPr lang="en-US" dirty="0" smtClean="0"/>
              <a:t>Bayan – Turkish general in charge of </a:t>
            </a:r>
            <a:r>
              <a:rPr lang="en-US" dirty="0" err="1" smtClean="0"/>
              <a:t>Khubilai’s</a:t>
            </a:r>
            <a:r>
              <a:rPr lang="en-US" dirty="0" smtClean="0"/>
              <a:t> forces</a:t>
            </a:r>
          </a:p>
          <a:p>
            <a:r>
              <a:rPr lang="en-US" dirty="0" smtClean="0"/>
              <a:t>Traditional Mongol calls to submit</a:t>
            </a:r>
          </a:p>
          <a:p>
            <a:r>
              <a:rPr lang="en-US" dirty="0" smtClean="0"/>
              <a:t>1275 – Chia </a:t>
            </a:r>
            <a:r>
              <a:rPr lang="en-US" dirty="0" err="1" smtClean="0"/>
              <a:t>Ssu-tao</a:t>
            </a:r>
            <a:r>
              <a:rPr lang="en-US" dirty="0" smtClean="0"/>
              <a:t>, Song Chancellor, dismissed then killed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807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Empress Dowager Hsieh Huang-</a:t>
            </a:r>
            <a:r>
              <a:rPr lang="en-US" dirty="0" err="1" smtClean="0"/>
              <a:t>hou</a:t>
            </a:r>
            <a:r>
              <a:rPr lang="en-US" dirty="0" smtClean="0"/>
              <a:t> (1208-1282)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1274- Song Emperor </a:t>
            </a:r>
            <a:r>
              <a:rPr lang="en-US" dirty="0" err="1" smtClean="0"/>
              <a:t>Tu-tsung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dies</a:t>
            </a:r>
          </a:p>
          <a:p>
            <a:r>
              <a:rPr lang="en-US" dirty="0" smtClean="0"/>
              <a:t>Four sons are all minors</a:t>
            </a:r>
          </a:p>
          <a:p>
            <a:r>
              <a:rPr lang="en-US" dirty="0" smtClean="0"/>
              <a:t>Mother, Empress Dowager </a:t>
            </a:r>
          </a:p>
          <a:p>
            <a:pPr marL="0" indent="0">
              <a:buNone/>
            </a:pPr>
            <a:r>
              <a:rPr lang="en-US" dirty="0" smtClean="0"/>
              <a:t>Hsieh, becomes real power</a:t>
            </a:r>
          </a:p>
          <a:p>
            <a:r>
              <a:rPr lang="en-US" dirty="0" smtClean="0"/>
              <a:t>Many generals have defected</a:t>
            </a:r>
          </a:p>
          <a:p>
            <a:r>
              <a:rPr lang="en-US" dirty="0" smtClean="0"/>
              <a:t>Chia </a:t>
            </a:r>
            <a:r>
              <a:rPr lang="en-US" dirty="0" err="1" smtClean="0"/>
              <a:t>Ssu-tao’s</a:t>
            </a:r>
            <a:r>
              <a:rPr lang="en-US" dirty="0" smtClean="0"/>
              <a:t> death means no </a:t>
            </a:r>
          </a:p>
          <a:p>
            <a:pPr marL="0" indent="0">
              <a:buNone/>
            </a:pPr>
            <a:r>
              <a:rPr lang="en-US" dirty="0" smtClean="0"/>
              <a:t>chief advisor</a:t>
            </a:r>
          </a:p>
          <a:p>
            <a:r>
              <a:rPr lang="en-US" dirty="0" smtClean="0"/>
              <a:t>Reaches out to Bayan – Song will </a:t>
            </a:r>
          </a:p>
          <a:p>
            <a:pPr marL="0" indent="0">
              <a:buNone/>
            </a:pPr>
            <a:r>
              <a:rPr lang="en-US" dirty="0" smtClean="0"/>
              <a:t>pay tribute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524000"/>
            <a:ext cx="3036836" cy="5181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6096000"/>
            <a:ext cx="41656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Typical portrait of Southern Song Empress </a:t>
            </a:r>
          </a:p>
          <a:p>
            <a:r>
              <a:rPr lang="en-US" dirty="0" smtClean="0"/>
              <a:t>(not Hsieh)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20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Conquest of the Southern Song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Too little, too late</a:t>
            </a:r>
          </a:p>
          <a:p>
            <a:r>
              <a:rPr lang="en-US" dirty="0" smtClean="0"/>
              <a:t>1276 – Emperor Gong (5 years old) recognizes </a:t>
            </a:r>
            <a:r>
              <a:rPr lang="en-US" dirty="0" err="1" smtClean="0"/>
              <a:t>Khubilai</a:t>
            </a:r>
            <a:r>
              <a:rPr lang="en-US" dirty="0" smtClean="0"/>
              <a:t> Khan as his master</a:t>
            </a:r>
          </a:p>
          <a:p>
            <a:r>
              <a:rPr lang="en-US" dirty="0" smtClean="0"/>
              <a:t>Empress Hsieh hands over </a:t>
            </a:r>
          </a:p>
          <a:p>
            <a:pPr marL="0" indent="0">
              <a:buNone/>
            </a:pPr>
            <a:r>
              <a:rPr lang="en-US" dirty="0" smtClean="0"/>
              <a:t>royal seal to Bayan</a:t>
            </a:r>
          </a:p>
          <a:p>
            <a:r>
              <a:rPr lang="en-US" dirty="0" smtClean="0"/>
              <a:t>Song family sent north to </a:t>
            </a:r>
          </a:p>
          <a:p>
            <a:pPr marL="0" indent="0">
              <a:buNone/>
            </a:pPr>
            <a:r>
              <a:rPr lang="en-US" dirty="0" smtClean="0"/>
              <a:t>Beijing then </a:t>
            </a:r>
            <a:r>
              <a:rPr lang="en-US" dirty="0" err="1" smtClean="0"/>
              <a:t>Xanadu</a:t>
            </a:r>
            <a:endParaRPr lang="en-US" dirty="0" smtClean="0"/>
          </a:p>
          <a:p>
            <a:r>
              <a:rPr lang="en-US" dirty="0" smtClean="0"/>
              <a:t>Two half-brothers of Gong </a:t>
            </a:r>
          </a:p>
          <a:p>
            <a:pPr marL="0" indent="0">
              <a:buNone/>
            </a:pPr>
            <a:r>
              <a:rPr lang="en-US" dirty="0" smtClean="0"/>
              <a:t>escape south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614496"/>
            <a:ext cx="3087624" cy="41231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74696" y="6324600"/>
            <a:ext cx="2916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Emperor Gong (r. 1274-1276)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60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Expansion on Other Fronts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Korea:</a:t>
            </a:r>
          </a:p>
          <a:p>
            <a:pPr lvl="1"/>
            <a:r>
              <a:rPr lang="en-US" dirty="0" smtClean="0"/>
              <a:t>Integration without conquest</a:t>
            </a:r>
          </a:p>
          <a:p>
            <a:pPr lvl="1"/>
            <a:r>
              <a:rPr lang="en-US" dirty="0" smtClean="0"/>
              <a:t>Son-in-law state</a:t>
            </a:r>
          </a:p>
          <a:p>
            <a:r>
              <a:rPr lang="en-US" dirty="0" smtClean="0"/>
              <a:t>Japan:</a:t>
            </a:r>
          </a:p>
          <a:p>
            <a:pPr lvl="1"/>
            <a:r>
              <a:rPr lang="en-US" dirty="0" smtClean="0"/>
              <a:t>Emissaries sent and rejected</a:t>
            </a:r>
          </a:p>
          <a:p>
            <a:pPr lvl="1"/>
            <a:r>
              <a:rPr lang="en-US" dirty="0" smtClean="0"/>
              <a:t>Reliance on Korean and Chinese </a:t>
            </a:r>
          </a:p>
          <a:p>
            <a:pPr marL="457200" lvl="1" indent="0">
              <a:buNone/>
            </a:pPr>
            <a:r>
              <a:rPr lang="en-US" dirty="0" err="1" smtClean="0"/>
              <a:t>boatmakers</a:t>
            </a:r>
            <a:endParaRPr lang="en-US" dirty="0" smtClean="0"/>
          </a:p>
          <a:p>
            <a:pPr lvl="1"/>
            <a:r>
              <a:rPr lang="en-US" dirty="0" smtClean="0"/>
              <a:t>Kamikaze</a:t>
            </a:r>
          </a:p>
          <a:p>
            <a:r>
              <a:rPr lang="en-US" dirty="0" smtClean="0"/>
              <a:t>Central Asia:</a:t>
            </a:r>
          </a:p>
          <a:p>
            <a:pPr lvl="1"/>
            <a:r>
              <a:rPr lang="en-US" dirty="0" smtClean="0"/>
              <a:t>Challenges from rival Mongols</a:t>
            </a:r>
          </a:p>
          <a:p>
            <a:pPr lvl="1"/>
            <a:r>
              <a:rPr lang="en-US" dirty="0" smtClean="0"/>
              <a:t>Distracted by Song, </a:t>
            </a:r>
            <a:r>
              <a:rPr lang="en-US" dirty="0" err="1" smtClean="0"/>
              <a:t>Chaghatai</a:t>
            </a:r>
            <a:r>
              <a:rPr lang="en-US" dirty="0" smtClean="0"/>
              <a:t> and </a:t>
            </a:r>
          </a:p>
          <a:p>
            <a:pPr marL="457200" lvl="1" indent="0">
              <a:buNone/>
            </a:pPr>
            <a:r>
              <a:rPr lang="en-US" dirty="0" smtClean="0"/>
              <a:t>sons of </a:t>
            </a:r>
            <a:r>
              <a:rPr lang="en-US" dirty="0" err="1" smtClean="0"/>
              <a:t>Möngke</a:t>
            </a:r>
            <a:r>
              <a:rPr lang="en-US" dirty="0" smtClean="0"/>
              <a:t> attack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1" y="1143000"/>
            <a:ext cx="3581400" cy="575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879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Rebuilding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1206 - First Mongol </a:t>
            </a:r>
          </a:p>
          <a:p>
            <a:pPr marL="0" indent="0">
              <a:buNone/>
            </a:pPr>
            <a:r>
              <a:rPr lang="en-US" dirty="0" smtClean="0"/>
              <a:t>attacks in northwestern China</a:t>
            </a:r>
          </a:p>
          <a:p>
            <a:r>
              <a:rPr lang="en-US" dirty="0" smtClean="0"/>
              <a:t>1276 – Song surrender </a:t>
            </a:r>
          </a:p>
          <a:p>
            <a:pPr marL="0" indent="0">
              <a:buNone/>
            </a:pPr>
            <a:r>
              <a:rPr lang="en-US" dirty="0" smtClean="0"/>
              <a:t>to </a:t>
            </a:r>
            <a:r>
              <a:rPr lang="en-US" dirty="0" err="1" smtClean="0"/>
              <a:t>Khubilia</a:t>
            </a:r>
            <a:r>
              <a:rPr lang="en-US" dirty="0" smtClean="0"/>
              <a:t> Khan</a:t>
            </a:r>
          </a:p>
          <a:p>
            <a:r>
              <a:rPr lang="en-US" dirty="0" smtClean="0"/>
              <a:t>Depopulation</a:t>
            </a:r>
          </a:p>
          <a:p>
            <a:pPr lvl="1"/>
            <a:r>
              <a:rPr lang="en-US" dirty="0" smtClean="0"/>
              <a:t>1195: ~150 million people </a:t>
            </a:r>
          </a:p>
          <a:p>
            <a:pPr marL="457200" lvl="1" indent="0">
              <a:buNone/>
            </a:pPr>
            <a:r>
              <a:rPr lang="en-US" dirty="0" smtClean="0"/>
              <a:t>in China</a:t>
            </a:r>
          </a:p>
          <a:p>
            <a:pPr lvl="1"/>
            <a:r>
              <a:rPr lang="en-US" dirty="0" smtClean="0"/>
              <a:t>1393: 60 million people</a:t>
            </a:r>
            <a:endParaRPr lang="en-US" dirty="0"/>
          </a:p>
          <a:p>
            <a:r>
              <a:rPr lang="en-US" dirty="0" smtClean="0"/>
              <a:t>Lack of unified legal system</a:t>
            </a:r>
          </a:p>
          <a:p>
            <a:r>
              <a:rPr lang="en-US" dirty="0" smtClean="0"/>
              <a:t>Disruptions to trade and </a:t>
            </a:r>
          </a:p>
          <a:p>
            <a:pPr marL="0" indent="0">
              <a:buNone/>
            </a:pPr>
            <a:r>
              <a:rPr lang="en-US" dirty="0" smtClean="0"/>
              <a:t>agriculture</a:t>
            </a:r>
          </a:p>
          <a:p>
            <a:r>
              <a:rPr lang="en-US" dirty="0" smtClean="0"/>
              <a:t>Disruptions to education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567" y="1600200"/>
            <a:ext cx="4504433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91200" y="6183868"/>
            <a:ext cx="331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Yuan Map of Northwestern China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891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Reform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Restore stability to village life</a:t>
            </a:r>
          </a:p>
          <a:p>
            <a:r>
              <a:rPr lang="en-US" dirty="0" smtClean="0"/>
              <a:t>Granaries as insurance for shortages</a:t>
            </a:r>
          </a:p>
          <a:p>
            <a:pPr lvl="1"/>
            <a:r>
              <a:rPr lang="en-US" dirty="0" smtClean="0"/>
              <a:t>Charity granaries</a:t>
            </a:r>
          </a:p>
          <a:p>
            <a:r>
              <a:rPr lang="en-US" i="1" dirty="0" smtClean="0"/>
              <a:t>She</a:t>
            </a:r>
            <a:r>
              <a:rPr lang="en-US" dirty="0" smtClean="0"/>
              <a:t> – groupings of 50 households under a </a:t>
            </a:r>
            <a:r>
              <a:rPr lang="en-US" i="1" dirty="0" smtClean="0"/>
              <a:t>she-</a:t>
            </a:r>
            <a:r>
              <a:rPr lang="en-US" i="1" dirty="0" err="1" smtClean="0"/>
              <a:t>chang</a:t>
            </a:r>
            <a:endParaRPr lang="en-US" dirty="0" smtClean="0"/>
          </a:p>
          <a:p>
            <a:pPr lvl="1"/>
            <a:r>
              <a:rPr lang="en-US" dirty="0" smtClean="0"/>
              <a:t>Grant Chinese local autonomy</a:t>
            </a:r>
          </a:p>
          <a:p>
            <a:pPr lvl="1"/>
            <a:r>
              <a:rPr lang="en-US" dirty="0" smtClean="0"/>
              <a:t>Organize agricultural production and land reclamation</a:t>
            </a:r>
          </a:p>
          <a:p>
            <a:pPr lvl="1"/>
            <a:r>
              <a:rPr lang="en-US" dirty="0" smtClean="0"/>
              <a:t>Establish village schools</a:t>
            </a:r>
            <a:endParaRPr lang="en-US" dirty="0"/>
          </a:p>
          <a:p>
            <a:r>
              <a:rPr lang="en-US" dirty="0" smtClean="0"/>
              <a:t>Prohibit nomads </a:t>
            </a:r>
          </a:p>
          <a:p>
            <a:pPr marL="0" indent="0">
              <a:buNone/>
            </a:pPr>
            <a:r>
              <a:rPr lang="en-US" dirty="0" smtClean="0"/>
              <a:t>from riding across </a:t>
            </a:r>
          </a:p>
          <a:p>
            <a:pPr marL="0" indent="0">
              <a:buNone/>
            </a:pPr>
            <a:r>
              <a:rPr lang="en-US" dirty="0" smtClean="0"/>
              <a:t>farmlands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292600"/>
            <a:ext cx="5817722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45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Reforms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Fixed taxation – end to tax </a:t>
            </a:r>
          </a:p>
          <a:p>
            <a:pPr marL="0" indent="0">
              <a:buNone/>
            </a:pPr>
            <a:r>
              <a:rPr lang="en-US" dirty="0" smtClean="0"/>
              <a:t>farming</a:t>
            </a:r>
          </a:p>
          <a:p>
            <a:r>
              <a:rPr lang="en-US" dirty="0" smtClean="0"/>
              <a:t>Limits to </a:t>
            </a:r>
            <a:r>
              <a:rPr lang="en-US" dirty="0" err="1" smtClean="0"/>
              <a:t>corvée</a:t>
            </a:r>
            <a:r>
              <a:rPr lang="en-US" dirty="0" smtClean="0"/>
              <a:t> labor</a:t>
            </a:r>
          </a:p>
          <a:p>
            <a:pPr lvl="1"/>
            <a:r>
              <a:rPr lang="en-US" dirty="0" smtClean="0"/>
              <a:t>Grand Canal</a:t>
            </a:r>
          </a:p>
          <a:p>
            <a:pPr lvl="1"/>
            <a:r>
              <a:rPr lang="en-US" dirty="0" smtClean="0"/>
              <a:t>Postal system</a:t>
            </a:r>
            <a:endParaRPr lang="en-US" dirty="0"/>
          </a:p>
          <a:p>
            <a:r>
              <a:rPr lang="en-US" dirty="0" smtClean="0"/>
              <a:t>Craftsmen and court </a:t>
            </a:r>
          </a:p>
          <a:p>
            <a:pPr marL="0" indent="0">
              <a:buNone/>
            </a:pPr>
            <a:r>
              <a:rPr lang="en-US" dirty="0" smtClean="0"/>
              <a:t>consumption</a:t>
            </a:r>
          </a:p>
          <a:p>
            <a:pPr lvl="1"/>
            <a:r>
              <a:rPr lang="en-US" dirty="0" smtClean="0"/>
              <a:t>Government rations</a:t>
            </a:r>
          </a:p>
          <a:p>
            <a:pPr lvl="1"/>
            <a:r>
              <a:rPr lang="en-US" dirty="0" smtClean="0"/>
              <a:t>Exemptions from </a:t>
            </a:r>
            <a:r>
              <a:rPr lang="en-US" dirty="0" err="1" smtClean="0"/>
              <a:t>corvée</a:t>
            </a:r>
            <a:r>
              <a:rPr lang="en-US" dirty="0" smtClean="0"/>
              <a:t> labor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178" y="1096633"/>
            <a:ext cx="3617822" cy="27133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178" y="3733800"/>
            <a:ext cx="3617822" cy="312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63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5785</TotalTime>
  <Words>785</Words>
  <Application>Microsoft Office PowerPoint</Application>
  <PresentationFormat>On-screen Show (4:3)</PresentationFormat>
  <Paragraphs>184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The Mongols and Chinese Civilization</vt:lpstr>
      <vt:lpstr>Khubilai in China</vt:lpstr>
      <vt:lpstr>Khubilai in China</vt:lpstr>
      <vt:lpstr>Ethnic, Social, Legal Divisions</vt:lpstr>
      <vt:lpstr>Khubilai’s Centralized Administration</vt:lpstr>
      <vt:lpstr>Khubilai’s Centralized Administration</vt:lpstr>
      <vt:lpstr>Khubilai’s Centralized Administration</vt:lpstr>
      <vt:lpstr>Conquest of Southern Song</vt:lpstr>
      <vt:lpstr>Conquest of Southern Song</vt:lpstr>
      <vt:lpstr>The Yuan Dynasty</vt:lpstr>
      <vt:lpstr>The Yuan Dynasty</vt:lpstr>
      <vt:lpstr>Conquest of the Southern Song</vt:lpstr>
      <vt:lpstr>Empress Dowager Hsieh Huang-hou (1208-1282)</vt:lpstr>
      <vt:lpstr>Conquest of the Southern Song</vt:lpstr>
      <vt:lpstr>Expansion on Other Fronts</vt:lpstr>
      <vt:lpstr>Rebuilding China</vt:lpstr>
      <vt:lpstr>Economic Reform</vt:lpstr>
      <vt:lpstr>Economic Reforms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</dc:creator>
  <cp:lastModifiedBy>Rob</cp:lastModifiedBy>
  <cp:revision>20</cp:revision>
  <dcterms:created xsi:type="dcterms:W3CDTF">2014-10-23T03:14:41Z</dcterms:created>
  <dcterms:modified xsi:type="dcterms:W3CDTF">2014-10-28T15:07:11Z</dcterms:modified>
</cp:coreProperties>
</file>