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E806-BB04-4242-8EF4-C8A407AC72E5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F569-77CC-4FFB-8421-C6CDE1276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886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E806-BB04-4242-8EF4-C8A407AC72E5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F569-77CC-4FFB-8421-C6CDE1276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25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E806-BB04-4242-8EF4-C8A407AC72E5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F569-77CC-4FFB-8421-C6CDE1276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210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E806-BB04-4242-8EF4-C8A407AC72E5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F569-77CC-4FFB-8421-C6CDE1276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364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E806-BB04-4242-8EF4-C8A407AC72E5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F569-77CC-4FFB-8421-C6CDE1276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90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E806-BB04-4242-8EF4-C8A407AC72E5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F569-77CC-4FFB-8421-C6CDE1276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625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E806-BB04-4242-8EF4-C8A407AC72E5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F569-77CC-4FFB-8421-C6CDE1276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78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E806-BB04-4242-8EF4-C8A407AC72E5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F569-77CC-4FFB-8421-C6CDE1276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696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E806-BB04-4242-8EF4-C8A407AC72E5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F569-77CC-4FFB-8421-C6CDE1276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6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E806-BB04-4242-8EF4-C8A407AC72E5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F569-77CC-4FFB-8421-C6CDE1276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913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E806-BB04-4242-8EF4-C8A407AC72E5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6F569-77CC-4FFB-8421-C6CDE1276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808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9E806-BB04-4242-8EF4-C8A407AC72E5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6F569-77CC-4FFB-8421-C6CDE1276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13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Conquest of China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1016</a:t>
            </a:r>
          </a:p>
          <a:p>
            <a:r>
              <a:rPr lang="en-US" dirty="0" smtClean="0"/>
              <a:t>10/20/14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31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Invasion of Europe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1240 – invasion from three directions</a:t>
            </a:r>
          </a:p>
          <a:p>
            <a:r>
              <a:rPr lang="en-US" dirty="0" smtClean="0"/>
              <a:t>Poland – The Battle of Legnica (April 9, 1241)</a:t>
            </a:r>
          </a:p>
          <a:p>
            <a:pPr lvl="1"/>
            <a:r>
              <a:rPr lang="en-US" dirty="0" smtClean="0"/>
              <a:t>Mongol victory over Crusader orders</a:t>
            </a:r>
            <a:endParaRPr lang="en-US" dirty="0"/>
          </a:p>
          <a:p>
            <a:r>
              <a:rPr lang="en-US" dirty="0" smtClean="0"/>
              <a:t>Hungary – The Battle of </a:t>
            </a:r>
            <a:r>
              <a:rPr lang="en-US" dirty="0" err="1" smtClean="0"/>
              <a:t>Mohi</a:t>
            </a:r>
            <a:r>
              <a:rPr lang="en-US" dirty="0" smtClean="0"/>
              <a:t> (April 11, 1241)</a:t>
            </a:r>
          </a:p>
          <a:p>
            <a:pPr lvl="1"/>
            <a:r>
              <a:rPr lang="en-US" dirty="0" smtClean="0"/>
              <a:t>Up to 40% of Hungary’s population killed</a:t>
            </a:r>
            <a:endParaRPr lang="en-US" dirty="0"/>
          </a:p>
          <a:p>
            <a:r>
              <a:rPr lang="en-US" dirty="0" smtClean="0"/>
              <a:t>Croatia – Allies of Hungary</a:t>
            </a:r>
          </a:p>
          <a:p>
            <a:r>
              <a:rPr lang="en-US" dirty="0" smtClean="0"/>
              <a:t>Why no further?</a:t>
            </a:r>
          </a:p>
          <a:p>
            <a:r>
              <a:rPr lang="en-US" dirty="0" smtClean="0"/>
              <a:t>Dec. 11, 1241 – </a:t>
            </a:r>
            <a:r>
              <a:rPr lang="en-US" dirty="0" err="1" smtClean="0"/>
              <a:t>Ögedei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Khan dies</a:t>
            </a:r>
          </a:p>
          <a:p>
            <a:r>
              <a:rPr lang="en-US" dirty="0" smtClean="0"/>
              <a:t>1241-1246 – conflict</a:t>
            </a:r>
          </a:p>
          <a:p>
            <a:pPr marL="0" indent="0">
              <a:buNone/>
            </a:pPr>
            <a:r>
              <a:rPr lang="en-US" dirty="0" smtClean="0"/>
              <a:t>between </a:t>
            </a:r>
            <a:r>
              <a:rPr lang="en-US" dirty="0" err="1" smtClean="0"/>
              <a:t>Batu</a:t>
            </a:r>
            <a:r>
              <a:rPr lang="en-US" dirty="0" smtClean="0"/>
              <a:t> and </a:t>
            </a:r>
            <a:r>
              <a:rPr lang="en-US" dirty="0" err="1" smtClean="0"/>
              <a:t>Güyük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394" y="3657600"/>
            <a:ext cx="4483064" cy="309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3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Il-khans (1256-1335)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1219-1256 – Starting with </a:t>
            </a:r>
          </a:p>
          <a:p>
            <a:pPr marL="0" indent="0">
              <a:buNone/>
            </a:pPr>
            <a:r>
              <a:rPr lang="en-US" dirty="0" err="1" smtClean="0"/>
              <a:t>Khwarzmshahs</a:t>
            </a:r>
            <a:r>
              <a:rPr lang="en-US" dirty="0" smtClean="0"/>
              <a:t>, Mongols raid </a:t>
            </a:r>
          </a:p>
          <a:p>
            <a:pPr marL="0" indent="0">
              <a:buNone/>
            </a:pPr>
            <a:r>
              <a:rPr lang="en-US" dirty="0" smtClean="0"/>
              <a:t>across Central Asia, Persia, Iraq, </a:t>
            </a:r>
          </a:p>
          <a:p>
            <a:pPr marL="0" indent="0">
              <a:buNone/>
            </a:pPr>
            <a:r>
              <a:rPr lang="en-US" dirty="0" smtClean="0"/>
              <a:t>and Anatolia</a:t>
            </a:r>
          </a:p>
          <a:p>
            <a:r>
              <a:rPr lang="en-US" dirty="0" err="1" smtClean="0"/>
              <a:t>Möngke</a:t>
            </a:r>
            <a:r>
              <a:rPr lang="en-US" dirty="0" smtClean="0"/>
              <a:t> Khan (r. 1251-1259): </a:t>
            </a:r>
          </a:p>
          <a:p>
            <a:pPr marL="0" indent="0">
              <a:buNone/>
            </a:pPr>
            <a:r>
              <a:rPr lang="en-US" dirty="0" smtClean="0"/>
              <a:t>Son of </a:t>
            </a:r>
            <a:r>
              <a:rPr lang="en-US" dirty="0" err="1" smtClean="0"/>
              <a:t>Tolui</a:t>
            </a:r>
            <a:r>
              <a:rPr lang="en-US" dirty="0" smtClean="0"/>
              <a:t>, Great </a:t>
            </a:r>
            <a:r>
              <a:rPr lang="en-US" dirty="0" err="1" smtClean="0"/>
              <a:t>Khagan</a:t>
            </a:r>
            <a:endParaRPr lang="en-US" dirty="0" smtClean="0"/>
          </a:p>
          <a:p>
            <a:r>
              <a:rPr lang="en-US" dirty="0" smtClean="0"/>
              <a:t>1255 – Orders establishment </a:t>
            </a:r>
          </a:p>
          <a:p>
            <a:pPr marL="0" indent="0">
              <a:buNone/>
            </a:pPr>
            <a:r>
              <a:rPr lang="en-US" dirty="0" smtClean="0"/>
              <a:t>of Mongol rule as far as Egypt</a:t>
            </a:r>
          </a:p>
          <a:p>
            <a:r>
              <a:rPr lang="en-US" dirty="0" err="1"/>
              <a:t>Hülegü</a:t>
            </a:r>
            <a:r>
              <a:rPr lang="en-US" dirty="0"/>
              <a:t> Khan (r. 1256-1265):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Brother of </a:t>
            </a:r>
            <a:r>
              <a:rPr lang="en-US" dirty="0" err="1" smtClean="0"/>
              <a:t>Möngke</a:t>
            </a:r>
            <a:r>
              <a:rPr lang="en-US" dirty="0" smtClean="0"/>
              <a:t> and first </a:t>
            </a:r>
          </a:p>
          <a:p>
            <a:pPr marL="0" indent="0">
              <a:buNone/>
            </a:pPr>
            <a:r>
              <a:rPr lang="en-US" dirty="0" smtClean="0"/>
              <a:t>Il-Khan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219200"/>
            <a:ext cx="3693351" cy="55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16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Il-Khans and the Changing Face of the Middle East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1251 – Possible assassination attempt of </a:t>
            </a:r>
            <a:r>
              <a:rPr lang="en-US" dirty="0" err="1" smtClean="0"/>
              <a:t>Möngke</a:t>
            </a:r>
            <a:endParaRPr lang="en-US" dirty="0" smtClean="0"/>
          </a:p>
          <a:p>
            <a:r>
              <a:rPr lang="en-US" dirty="0" smtClean="0"/>
              <a:t>1256 – Destruction of Assassin fortress in Alamut</a:t>
            </a:r>
          </a:p>
          <a:p>
            <a:r>
              <a:rPr lang="en-US" dirty="0" smtClean="0"/>
              <a:t>1258 – Siege of Baghdad</a:t>
            </a:r>
          </a:p>
          <a:p>
            <a:r>
              <a:rPr lang="en-US" dirty="0" smtClean="0"/>
              <a:t>al-</a:t>
            </a:r>
            <a:r>
              <a:rPr lang="en-US" dirty="0" err="1" smtClean="0"/>
              <a:t>Musta’sim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(r. 1242-1258): Last </a:t>
            </a:r>
          </a:p>
          <a:p>
            <a:pPr marL="0" indent="0">
              <a:buNone/>
            </a:pPr>
            <a:r>
              <a:rPr lang="en-US" dirty="0" smtClean="0"/>
              <a:t>`Abbasid Caliph</a:t>
            </a:r>
          </a:p>
          <a:p>
            <a:r>
              <a:rPr lang="en-US" dirty="0" smtClean="0"/>
              <a:t>Is it bad luck to shed </a:t>
            </a:r>
          </a:p>
          <a:p>
            <a:pPr marL="0" indent="0">
              <a:buNone/>
            </a:pPr>
            <a:r>
              <a:rPr lang="en-US" dirty="0" smtClean="0"/>
              <a:t>royal blood?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220154"/>
            <a:ext cx="4953000" cy="34854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6135469"/>
            <a:ext cx="3460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Siege of Baghdad in contemporary </a:t>
            </a:r>
          </a:p>
          <a:p>
            <a:r>
              <a:rPr lang="en-US" dirty="0" smtClean="0"/>
              <a:t>manuscript.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178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Battle of </a:t>
            </a:r>
            <a:r>
              <a:rPr lang="en-US" dirty="0" err="1" smtClean="0"/>
              <a:t>Ayn</a:t>
            </a:r>
            <a:r>
              <a:rPr lang="en-US" dirty="0" smtClean="0"/>
              <a:t> </a:t>
            </a:r>
            <a:r>
              <a:rPr lang="en-US" dirty="0" err="1" smtClean="0"/>
              <a:t>Jalut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Il-Khans and Christian vassals</a:t>
            </a:r>
          </a:p>
          <a:p>
            <a:r>
              <a:rPr lang="en-US" dirty="0" smtClean="0"/>
              <a:t>1260 – Conquest of Aleppo </a:t>
            </a:r>
          </a:p>
          <a:p>
            <a:pPr marL="0" indent="0">
              <a:buNone/>
            </a:pPr>
            <a:r>
              <a:rPr lang="en-US" dirty="0" smtClean="0"/>
              <a:t>and Damascus</a:t>
            </a:r>
          </a:p>
          <a:p>
            <a:r>
              <a:rPr lang="en-US" dirty="0" smtClean="0"/>
              <a:t>Last </a:t>
            </a:r>
            <a:r>
              <a:rPr lang="en-US" dirty="0" err="1" smtClean="0"/>
              <a:t>Ayyubid</a:t>
            </a:r>
            <a:r>
              <a:rPr lang="en-US" dirty="0" smtClean="0"/>
              <a:t> ruler, al-Nasir </a:t>
            </a:r>
          </a:p>
          <a:p>
            <a:pPr marL="0" indent="0">
              <a:buNone/>
            </a:pPr>
            <a:r>
              <a:rPr lang="en-US" dirty="0" smtClean="0"/>
              <a:t>Yusuf, killed</a:t>
            </a:r>
          </a:p>
          <a:p>
            <a:r>
              <a:rPr lang="en-US" dirty="0" smtClean="0"/>
              <a:t>Threats sent to </a:t>
            </a:r>
            <a:r>
              <a:rPr lang="en-US" dirty="0" err="1" smtClean="0"/>
              <a:t>Mamluk</a:t>
            </a:r>
            <a:r>
              <a:rPr lang="en-US" dirty="0" smtClean="0"/>
              <a:t> Egypt</a:t>
            </a:r>
          </a:p>
          <a:p>
            <a:r>
              <a:rPr lang="en-US" dirty="0" err="1" smtClean="0"/>
              <a:t>Möngke</a:t>
            </a:r>
            <a:r>
              <a:rPr lang="en-US" dirty="0" smtClean="0"/>
              <a:t> dies</a:t>
            </a:r>
          </a:p>
          <a:p>
            <a:r>
              <a:rPr lang="en-US" dirty="0" err="1" smtClean="0"/>
              <a:t>Mamluks</a:t>
            </a:r>
            <a:r>
              <a:rPr lang="en-US" dirty="0" smtClean="0"/>
              <a:t> take advantage</a:t>
            </a:r>
          </a:p>
          <a:p>
            <a:r>
              <a:rPr lang="en-US" dirty="0" smtClean="0"/>
              <a:t>Sept. 3, 1260 – </a:t>
            </a:r>
            <a:r>
              <a:rPr lang="en-US" dirty="0" err="1" smtClean="0"/>
              <a:t>Mamluks</a:t>
            </a:r>
            <a:r>
              <a:rPr lang="en-US" dirty="0" smtClean="0"/>
              <a:t> defeat </a:t>
            </a:r>
          </a:p>
          <a:p>
            <a:pPr marL="0" indent="0">
              <a:buNone/>
            </a:pPr>
            <a:r>
              <a:rPr lang="en-US" dirty="0" smtClean="0"/>
              <a:t>Il-Khans in Palestine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841" y="1219200"/>
            <a:ext cx="3702304" cy="44785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16747" y="5943600"/>
            <a:ext cx="3670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Hulagu</a:t>
            </a:r>
            <a:r>
              <a:rPr lang="en-US" dirty="0" smtClean="0"/>
              <a:t> and </a:t>
            </a:r>
            <a:r>
              <a:rPr lang="en-US" dirty="0" err="1" smtClean="0"/>
              <a:t>Doquz-Qatun</a:t>
            </a:r>
            <a:r>
              <a:rPr lang="en-US" dirty="0" smtClean="0"/>
              <a:t> (wife) as </a:t>
            </a:r>
          </a:p>
          <a:p>
            <a:r>
              <a:rPr lang="en-US" dirty="0" smtClean="0"/>
              <a:t>Constantine and Helen in </a:t>
            </a:r>
            <a:r>
              <a:rPr lang="en-US" dirty="0" err="1" smtClean="0"/>
              <a:t>Syriac</a:t>
            </a:r>
            <a:r>
              <a:rPr lang="en-US" dirty="0" smtClean="0"/>
              <a:t> Bible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544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Il-Khans and Islam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Rivalry with Golden Horde </a:t>
            </a:r>
          </a:p>
          <a:p>
            <a:pPr marL="0" indent="0">
              <a:buNone/>
            </a:pPr>
            <a:r>
              <a:rPr lang="en-US" dirty="0" smtClean="0"/>
              <a:t>vs. control of population</a:t>
            </a:r>
          </a:p>
          <a:p>
            <a:r>
              <a:rPr lang="en-US" dirty="0" smtClean="0"/>
              <a:t>Buddhism, Christianity, </a:t>
            </a:r>
          </a:p>
          <a:p>
            <a:pPr marL="0" indent="0">
              <a:buNone/>
            </a:pPr>
            <a:r>
              <a:rPr lang="en-US" dirty="0" smtClean="0"/>
              <a:t>and local minorities</a:t>
            </a:r>
          </a:p>
          <a:p>
            <a:r>
              <a:rPr lang="en-US" dirty="0" smtClean="0"/>
              <a:t>Il-Khans and the Crusades</a:t>
            </a:r>
          </a:p>
          <a:p>
            <a:r>
              <a:rPr lang="en-US" dirty="0" smtClean="0"/>
              <a:t>Mahmud </a:t>
            </a:r>
            <a:r>
              <a:rPr lang="en-US" dirty="0" err="1" smtClean="0"/>
              <a:t>Ghazan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(r. 1295-1304): converts to </a:t>
            </a:r>
          </a:p>
          <a:p>
            <a:pPr marL="0" indent="0">
              <a:buNone/>
            </a:pPr>
            <a:r>
              <a:rPr lang="en-US" dirty="0" smtClean="0"/>
              <a:t>Islam</a:t>
            </a:r>
          </a:p>
          <a:p>
            <a:r>
              <a:rPr lang="en-US" dirty="0" smtClean="0"/>
              <a:t>Is conversion sincere or </a:t>
            </a:r>
          </a:p>
          <a:p>
            <a:pPr marL="0" indent="0">
              <a:buNone/>
            </a:pPr>
            <a:r>
              <a:rPr lang="en-US" dirty="0" smtClean="0"/>
              <a:t>attempt to secure local </a:t>
            </a:r>
          </a:p>
          <a:p>
            <a:pPr marL="0" indent="0">
              <a:buNone/>
            </a:pPr>
            <a:r>
              <a:rPr lang="en-US" dirty="0" smtClean="0"/>
              <a:t>support?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1" y="1447800"/>
            <a:ext cx="4627626" cy="51513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6400" y="6368534"/>
            <a:ext cx="2606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Ghazan</a:t>
            </a:r>
            <a:r>
              <a:rPr lang="en-US" dirty="0" smtClean="0"/>
              <a:t> studies the Quran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294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Il-</a:t>
            </a:r>
            <a:r>
              <a:rPr lang="en-US" dirty="0" err="1" smtClean="0"/>
              <a:t>Khanid</a:t>
            </a:r>
            <a:r>
              <a:rPr lang="en-US" dirty="0" smtClean="0"/>
              <a:t> Art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67968"/>
            <a:ext cx="3657600" cy="543763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700" y="1371600"/>
            <a:ext cx="4396154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49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Song Dynasty</a:t>
            </a:r>
            <a:endParaRPr lang="en-US" dirty="0"/>
          </a:p>
        </p:txBody>
      </p:sp>
      <p:pic>
        <p:nvPicPr>
          <p:cNvPr id="4" name="Content Placeholder 3" descr="China_11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10200" y="0"/>
            <a:ext cx="3413760" cy="3352800"/>
          </a:xfrm>
        </p:spPr>
      </p:pic>
      <p:pic>
        <p:nvPicPr>
          <p:cNvPr id="5" name="Picture 4" descr="China_11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0200" y="3429000"/>
            <a:ext cx="3413760" cy="3352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1259443"/>
            <a:ext cx="49530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r. 960-1279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1115: Song use </a:t>
            </a:r>
            <a:r>
              <a:rPr lang="en-US" sz="3200" dirty="0" err="1" smtClean="0"/>
              <a:t>Jin</a:t>
            </a:r>
            <a:r>
              <a:rPr lang="en-US" sz="3200" dirty="0" smtClean="0"/>
              <a:t> (Chin) to remove Liao (</a:t>
            </a:r>
            <a:r>
              <a:rPr lang="en-US" sz="3200" dirty="0" err="1" smtClean="0"/>
              <a:t>Khitan</a:t>
            </a:r>
            <a:r>
              <a:rPr lang="en-US" sz="3200" dirty="0" smtClean="0"/>
              <a:t>, related to Mongols)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1127: Jin attack </a:t>
            </a:r>
            <a:r>
              <a:rPr lang="en-US" sz="3200" dirty="0" err="1" smtClean="0"/>
              <a:t>Chang’an</a:t>
            </a:r>
            <a:r>
              <a:rPr lang="en-US" sz="3200" dirty="0" smtClean="0"/>
              <a:t> and capture the emperor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Beginning of Southern Song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1211-1234: Mongols overthrow </a:t>
            </a:r>
            <a:r>
              <a:rPr lang="en-US" sz="3200" dirty="0" err="1" smtClean="0"/>
              <a:t>Jin</a:t>
            </a:r>
            <a:endParaRPr lang="en-US" sz="32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2819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Song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Mathematics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Navigation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Astronomy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First portable compass</a:t>
            </a:r>
            <a:endParaRPr lang="en-US" dirty="0"/>
          </a:p>
        </p:txBody>
      </p:sp>
      <p:pic>
        <p:nvPicPr>
          <p:cNvPr id="4" name="Picture 3" descr="398px-Clock_Tower_from_Su_Song's_Bo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87265" y="0"/>
            <a:ext cx="4556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99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Metallurgy</a:t>
            </a:r>
            <a:endParaRPr lang="en-US" dirty="0"/>
          </a:p>
        </p:txBody>
      </p:sp>
      <p:pic>
        <p:nvPicPr>
          <p:cNvPr id="4" name="Content Placeholder 3" descr="Yuan_Dynasty_-_waterwheels_and_smeltin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8412" y="1295400"/>
            <a:ext cx="7383588" cy="5463855"/>
          </a:xfrm>
        </p:spPr>
      </p:pic>
    </p:spTree>
    <p:extLst>
      <p:ext uri="{BB962C8B-B14F-4D97-AF65-F5344CB8AC3E}">
        <p14:creationId xmlns:p14="http://schemas.microsoft.com/office/powerpoint/2010/main" val="172402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Gunpowder</a:t>
            </a:r>
            <a:endParaRPr lang="en-US" dirty="0"/>
          </a:p>
        </p:txBody>
      </p:sp>
      <p:pic>
        <p:nvPicPr>
          <p:cNvPr id="4" name="Content Placeholder 3" descr="748px-FireLanceAndGrenade10thCenturyDunhua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1219200"/>
            <a:ext cx="6981449" cy="5600093"/>
          </a:xfrm>
        </p:spPr>
      </p:pic>
    </p:spTree>
    <p:extLst>
      <p:ext uri="{BB962C8B-B14F-4D97-AF65-F5344CB8AC3E}">
        <p14:creationId xmlns:p14="http://schemas.microsoft.com/office/powerpoint/2010/main" val="399528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Song Bureaucratic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Emphasized bureaucracy over military</a:t>
            </a:r>
          </a:p>
          <a:p>
            <a:r>
              <a:rPr lang="en-US" dirty="0" smtClean="0"/>
              <a:t>Neo-Confucianism</a:t>
            </a:r>
          </a:p>
          <a:p>
            <a:r>
              <a:rPr lang="en-US" dirty="0" smtClean="0"/>
              <a:t>Bureaucratic examinations</a:t>
            </a:r>
          </a:p>
          <a:p>
            <a:r>
              <a:rPr lang="en-US" dirty="0" smtClean="0"/>
              <a:t>Replace recommendations</a:t>
            </a:r>
          </a:p>
          <a:p>
            <a:r>
              <a:rPr lang="en-US" dirty="0" smtClean="0"/>
              <a:t>Emphasis on Confucian Classics</a:t>
            </a:r>
          </a:p>
          <a:p>
            <a:r>
              <a:rPr lang="en-US" dirty="0" smtClean="0"/>
              <a:t>Emphasizes loyalty to the	Song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25075"/>
            <a:ext cx="6172200" cy="2132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692" y="4725075"/>
            <a:ext cx="3316307" cy="213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01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Moveable Type Printing</a:t>
            </a:r>
            <a:endParaRPr lang="en-US" dirty="0"/>
          </a:p>
        </p:txBody>
      </p:sp>
      <p:pic>
        <p:nvPicPr>
          <p:cNvPr id="4" name="Content Placeholder 3" descr="Korean_book-Jikji-Selected_Teachings_of_Buddhist_Sages_and_Seon_Masters-13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1851" y="1219200"/>
            <a:ext cx="6915349" cy="5532279"/>
          </a:xfrm>
        </p:spPr>
      </p:pic>
    </p:spTree>
    <p:extLst>
      <p:ext uri="{BB962C8B-B14F-4D97-AF65-F5344CB8AC3E}">
        <p14:creationId xmlns:p14="http://schemas.microsoft.com/office/powerpoint/2010/main" val="192137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Rise of the </a:t>
            </a:r>
            <a:r>
              <a:rPr lang="en-US" dirty="0" err="1" smtClean="0"/>
              <a:t>Toluids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Khubilai</a:t>
            </a:r>
            <a:r>
              <a:rPr lang="en-US" dirty="0" smtClean="0"/>
              <a:t> Khan (r. 1260-1294): Son of </a:t>
            </a:r>
            <a:r>
              <a:rPr lang="en-US" dirty="0" err="1" smtClean="0"/>
              <a:t>Tolui</a:t>
            </a:r>
            <a:r>
              <a:rPr lang="en-US" dirty="0" smtClean="0"/>
              <a:t> and </a:t>
            </a:r>
            <a:r>
              <a:rPr lang="en-US" dirty="0" err="1" smtClean="0"/>
              <a:t>Sorghaghtani</a:t>
            </a:r>
            <a:r>
              <a:rPr lang="en-US" dirty="0" smtClean="0"/>
              <a:t> Beki</a:t>
            </a:r>
          </a:p>
          <a:p>
            <a:r>
              <a:rPr lang="en-US" dirty="0" smtClean="0"/>
              <a:t>On </a:t>
            </a:r>
            <a:r>
              <a:rPr lang="en-US" dirty="0" err="1" smtClean="0"/>
              <a:t>Tolui’s</a:t>
            </a:r>
            <a:r>
              <a:rPr lang="en-US" dirty="0" smtClean="0"/>
              <a:t> death (1236) </a:t>
            </a:r>
            <a:r>
              <a:rPr lang="en-US" dirty="0" err="1" smtClean="0"/>
              <a:t>Sorghaghtani</a:t>
            </a:r>
            <a:r>
              <a:rPr lang="en-US" dirty="0" smtClean="0"/>
              <a:t> demands lands for herself and sons in Northern China</a:t>
            </a:r>
            <a:endParaRPr lang="en-US" dirty="0"/>
          </a:p>
          <a:p>
            <a:r>
              <a:rPr lang="en-US" dirty="0" smtClean="0"/>
              <a:t>Base for </a:t>
            </a:r>
            <a:r>
              <a:rPr lang="en-US" dirty="0" err="1" smtClean="0"/>
              <a:t>Toluid</a:t>
            </a:r>
            <a:r>
              <a:rPr lang="en-US" dirty="0" smtClean="0"/>
              <a:t> faction</a:t>
            </a:r>
          </a:p>
          <a:p>
            <a:r>
              <a:rPr lang="en-US" dirty="0" smtClean="0"/>
              <a:t>1241: </a:t>
            </a:r>
            <a:r>
              <a:rPr lang="en-US" dirty="0" err="1" smtClean="0"/>
              <a:t>Ögedei</a:t>
            </a:r>
            <a:r>
              <a:rPr lang="en-US" dirty="0" smtClean="0"/>
              <a:t> Khan </a:t>
            </a:r>
          </a:p>
          <a:p>
            <a:pPr marL="0" indent="0">
              <a:buNone/>
            </a:pPr>
            <a:r>
              <a:rPr lang="en-US" dirty="0" smtClean="0"/>
              <a:t>dies</a:t>
            </a:r>
          </a:p>
          <a:p>
            <a:r>
              <a:rPr lang="en-US" dirty="0" err="1" smtClean="0"/>
              <a:t>Güyük</a:t>
            </a:r>
            <a:r>
              <a:rPr lang="en-US" dirty="0" smtClean="0"/>
              <a:t> Khan and his </a:t>
            </a:r>
          </a:p>
          <a:p>
            <a:pPr marL="0" indent="0">
              <a:buNone/>
            </a:pPr>
            <a:r>
              <a:rPr lang="en-US" dirty="0" smtClean="0"/>
              <a:t>mother </a:t>
            </a:r>
            <a:r>
              <a:rPr lang="en-US" dirty="0" err="1" smtClean="0"/>
              <a:t>Törgene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1" y="3377207"/>
            <a:ext cx="4357254" cy="33700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00200" y="6400800"/>
            <a:ext cx="2770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Sorghaghtani</a:t>
            </a:r>
            <a:r>
              <a:rPr lang="en-US" dirty="0" smtClean="0"/>
              <a:t> Beki and </a:t>
            </a:r>
            <a:r>
              <a:rPr lang="en-US" dirty="0" err="1" smtClean="0"/>
              <a:t>Tolui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936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Sorghaghtani</a:t>
            </a:r>
            <a:r>
              <a:rPr lang="en-US" dirty="0" smtClean="0"/>
              <a:t>, </a:t>
            </a:r>
            <a:r>
              <a:rPr lang="en-US" dirty="0" err="1" smtClean="0"/>
              <a:t>Khubilai</a:t>
            </a:r>
            <a:r>
              <a:rPr lang="en-US" dirty="0" smtClean="0"/>
              <a:t>, and Northern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Sorghaghtani</a:t>
            </a:r>
            <a:r>
              <a:rPr lang="en-US" dirty="0" smtClean="0"/>
              <a:t> rules through local advisors</a:t>
            </a:r>
          </a:p>
          <a:p>
            <a:pPr lvl="1"/>
            <a:r>
              <a:rPr lang="en-US" dirty="0" smtClean="0"/>
              <a:t>Light taxes that promote stability</a:t>
            </a:r>
          </a:p>
          <a:p>
            <a:r>
              <a:rPr lang="en-US" dirty="0" smtClean="0"/>
              <a:t>At first, </a:t>
            </a:r>
            <a:r>
              <a:rPr lang="en-US" dirty="0" err="1" smtClean="0"/>
              <a:t>Khubilai</a:t>
            </a:r>
            <a:r>
              <a:rPr lang="en-US" dirty="0" smtClean="0"/>
              <a:t> rules from Mongolia</a:t>
            </a:r>
          </a:p>
          <a:p>
            <a:pPr lvl="1"/>
            <a:r>
              <a:rPr lang="en-US" dirty="0" smtClean="0"/>
              <a:t>Tax collectors abuse local population</a:t>
            </a:r>
          </a:p>
          <a:p>
            <a:pPr lvl="1"/>
            <a:r>
              <a:rPr lang="en-US" dirty="0" smtClean="0"/>
              <a:t>Leave for Song lands</a:t>
            </a:r>
          </a:p>
          <a:p>
            <a:r>
              <a:rPr lang="en-US" dirty="0" smtClean="0"/>
              <a:t>Mix of Buddhist and Confucian Chinese, </a:t>
            </a:r>
          </a:p>
          <a:p>
            <a:pPr marL="0" indent="0">
              <a:buNone/>
            </a:pPr>
            <a:r>
              <a:rPr lang="en-US" dirty="0" smtClean="0"/>
              <a:t>Christian, and Uighur </a:t>
            </a:r>
          </a:p>
          <a:p>
            <a:pPr marL="0" indent="0">
              <a:buNone/>
            </a:pPr>
            <a:r>
              <a:rPr lang="en-US" dirty="0" smtClean="0"/>
              <a:t>advisors</a:t>
            </a:r>
          </a:p>
          <a:p>
            <a:r>
              <a:rPr lang="en-US" dirty="0" smtClean="0"/>
              <a:t>Wealth of Northern </a:t>
            </a:r>
          </a:p>
          <a:p>
            <a:pPr marL="0" indent="0">
              <a:buNone/>
            </a:pPr>
            <a:r>
              <a:rPr lang="en-US" dirty="0" smtClean="0"/>
              <a:t>China buys influence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4113847"/>
            <a:ext cx="5105400" cy="27441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6400800"/>
            <a:ext cx="2941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Landscape of Hopei province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815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Rise of the </a:t>
            </a:r>
            <a:r>
              <a:rPr lang="en-US" dirty="0" err="1" smtClean="0"/>
              <a:t>Toluids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Güyük</a:t>
            </a:r>
            <a:r>
              <a:rPr lang="en-US" dirty="0" smtClean="0"/>
              <a:t> Khan and </a:t>
            </a:r>
            <a:r>
              <a:rPr lang="en-US" dirty="0" err="1" smtClean="0"/>
              <a:t>Törgene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not well liked</a:t>
            </a:r>
          </a:p>
          <a:p>
            <a:pPr lvl="1"/>
            <a:r>
              <a:rPr lang="en-US" dirty="0" smtClean="0"/>
              <a:t>Question of succession</a:t>
            </a:r>
          </a:p>
          <a:p>
            <a:pPr lvl="1"/>
            <a:r>
              <a:rPr lang="en-US" dirty="0" smtClean="0"/>
              <a:t>Abusive taxation</a:t>
            </a:r>
            <a:endParaRPr lang="en-US" dirty="0"/>
          </a:p>
          <a:p>
            <a:r>
              <a:rPr lang="en-US" dirty="0" smtClean="0"/>
              <a:t> Alliance between </a:t>
            </a:r>
          </a:p>
          <a:p>
            <a:pPr marL="0" indent="0">
              <a:buNone/>
            </a:pPr>
            <a:r>
              <a:rPr lang="en-US" dirty="0" err="1" smtClean="0"/>
              <a:t>Sorghaghtani</a:t>
            </a:r>
            <a:r>
              <a:rPr lang="en-US" dirty="0" smtClean="0"/>
              <a:t> and </a:t>
            </a:r>
            <a:r>
              <a:rPr lang="en-US" dirty="0" err="1" smtClean="0"/>
              <a:t>Batu</a:t>
            </a:r>
            <a:r>
              <a:rPr lang="en-US" dirty="0" smtClean="0"/>
              <a:t> (of the </a:t>
            </a:r>
          </a:p>
          <a:p>
            <a:pPr marL="0" indent="0">
              <a:buNone/>
            </a:pPr>
            <a:r>
              <a:rPr lang="en-US" dirty="0" smtClean="0"/>
              <a:t>Golden Horde)</a:t>
            </a:r>
          </a:p>
          <a:p>
            <a:r>
              <a:rPr lang="en-US" dirty="0" smtClean="0"/>
              <a:t>1247: </a:t>
            </a:r>
            <a:r>
              <a:rPr lang="en-US" dirty="0" err="1" smtClean="0"/>
              <a:t>Güyük</a:t>
            </a:r>
            <a:r>
              <a:rPr lang="en-US" dirty="0" smtClean="0"/>
              <a:t> plans to attack </a:t>
            </a:r>
          </a:p>
          <a:p>
            <a:pPr marL="0" indent="0">
              <a:buNone/>
            </a:pPr>
            <a:r>
              <a:rPr lang="en-US" dirty="0" err="1" smtClean="0"/>
              <a:t>Batu</a:t>
            </a:r>
            <a:endParaRPr lang="en-US" dirty="0" smtClean="0"/>
          </a:p>
          <a:p>
            <a:r>
              <a:rPr lang="en-US" dirty="0" err="1" smtClean="0"/>
              <a:t>Sorghaghtani</a:t>
            </a:r>
            <a:r>
              <a:rPr lang="en-US" dirty="0" smtClean="0"/>
              <a:t> warns </a:t>
            </a:r>
            <a:r>
              <a:rPr lang="en-US" dirty="0" err="1" smtClean="0"/>
              <a:t>Batu</a:t>
            </a:r>
            <a:endParaRPr lang="en-US" dirty="0" smtClean="0"/>
          </a:p>
          <a:p>
            <a:r>
              <a:rPr lang="en-US" dirty="0" err="1" smtClean="0"/>
              <a:t>Güyük</a:t>
            </a:r>
            <a:r>
              <a:rPr lang="en-US" dirty="0" smtClean="0"/>
              <a:t> dies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219200"/>
            <a:ext cx="3719945" cy="542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31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Rise of the </a:t>
            </a:r>
            <a:r>
              <a:rPr lang="en-US" dirty="0" err="1" smtClean="0"/>
              <a:t>Toluids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Batu</a:t>
            </a:r>
            <a:r>
              <a:rPr lang="en-US" dirty="0" smtClean="0"/>
              <a:t> – eldest of </a:t>
            </a:r>
            <a:r>
              <a:rPr lang="en-US" dirty="0" err="1" smtClean="0"/>
              <a:t>Chinggis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Khan’s grandsons</a:t>
            </a:r>
          </a:p>
          <a:p>
            <a:r>
              <a:rPr lang="en-US" dirty="0" err="1" smtClean="0"/>
              <a:t>Sorghaghtani</a:t>
            </a:r>
            <a:r>
              <a:rPr lang="en-US" dirty="0" smtClean="0"/>
              <a:t> – wealthiest </a:t>
            </a:r>
          </a:p>
          <a:p>
            <a:pPr marL="0" indent="0">
              <a:buNone/>
            </a:pPr>
            <a:r>
              <a:rPr lang="en-US" dirty="0" smtClean="0"/>
              <a:t>of Mongol nobility</a:t>
            </a:r>
          </a:p>
          <a:p>
            <a:r>
              <a:rPr lang="en-US" dirty="0" smtClean="0"/>
              <a:t>1251 – </a:t>
            </a:r>
            <a:r>
              <a:rPr lang="en-US" i="1" dirty="0" err="1" smtClean="0"/>
              <a:t>khuriltai</a:t>
            </a:r>
            <a:r>
              <a:rPr lang="en-US" dirty="0" smtClean="0"/>
              <a:t> elects </a:t>
            </a:r>
          </a:p>
          <a:p>
            <a:pPr marL="0" indent="0">
              <a:buNone/>
            </a:pPr>
            <a:r>
              <a:rPr lang="en-US" dirty="0" err="1" smtClean="0"/>
              <a:t>Sorghaghtani’s</a:t>
            </a:r>
            <a:r>
              <a:rPr lang="en-US" dirty="0" smtClean="0"/>
              <a:t> son </a:t>
            </a:r>
            <a:r>
              <a:rPr lang="en-US" dirty="0" err="1" smtClean="0"/>
              <a:t>Möngke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Khan </a:t>
            </a:r>
            <a:r>
              <a:rPr lang="en-US" dirty="0" err="1" smtClean="0"/>
              <a:t>khagan</a:t>
            </a:r>
            <a:endParaRPr lang="en-US" dirty="0" smtClean="0"/>
          </a:p>
          <a:p>
            <a:r>
              <a:rPr lang="en-US" dirty="0" smtClean="0"/>
              <a:t>Civil war between descendants of </a:t>
            </a:r>
          </a:p>
          <a:p>
            <a:pPr marL="0" indent="0">
              <a:buNone/>
            </a:pPr>
            <a:r>
              <a:rPr lang="en-US" dirty="0" err="1" smtClean="0"/>
              <a:t>Jochi</a:t>
            </a:r>
            <a:r>
              <a:rPr lang="en-US" dirty="0" smtClean="0"/>
              <a:t> and </a:t>
            </a:r>
            <a:r>
              <a:rPr lang="en-US" dirty="0" err="1" smtClean="0"/>
              <a:t>Tolui</a:t>
            </a:r>
            <a:r>
              <a:rPr lang="en-US" dirty="0" smtClean="0"/>
              <a:t> vs. descendants of </a:t>
            </a:r>
          </a:p>
          <a:p>
            <a:pPr marL="0" indent="0">
              <a:buNone/>
            </a:pPr>
            <a:r>
              <a:rPr lang="en-US" dirty="0" err="1" smtClean="0"/>
              <a:t>Chaghadai</a:t>
            </a:r>
            <a:r>
              <a:rPr lang="en-US" dirty="0" smtClean="0"/>
              <a:t> and </a:t>
            </a:r>
            <a:r>
              <a:rPr lang="en-US" dirty="0" err="1" smtClean="0"/>
              <a:t>Ögödei</a:t>
            </a:r>
            <a:endParaRPr lang="en-US" dirty="0" smtClean="0"/>
          </a:p>
          <a:p>
            <a:r>
              <a:rPr lang="en-US" dirty="0" err="1" smtClean="0"/>
              <a:t>Möngke</a:t>
            </a:r>
            <a:r>
              <a:rPr lang="en-US" dirty="0" smtClean="0"/>
              <a:t> purges </a:t>
            </a:r>
            <a:r>
              <a:rPr lang="en-US" dirty="0" err="1" smtClean="0"/>
              <a:t>Chaghadai</a:t>
            </a:r>
            <a:r>
              <a:rPr lang="en-US" dirty="0" smtClean="0"/>
              <a:t> and </a:t>
            </a:r>
          </a:p>
          <a:p>
            <a:pPr marL="0" indent="0">
              <a:buNone/>
            </a:pPr>
            <a:r>
              <a:rPr lang="en-US" dirty="0" err="1" smtClean="0"/>
              <a:t>Ögödei</a:t>
            </a:r>
            <a:r>
              <a:rPr lang="en-US" dirty="0" smtClean="0"/>
              <a:t> nobility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219199"/>
            <a:ext cx="4038600" cy="548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23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Rise of the </a:t>
            </a:r>
            <a:r>
              <a:rPr lang="en-US" dirty="0" err="1" smtClean="0"/>
              <a:t>Toluids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Möngke</a:t>
            </a:r>
            <a:r>
              <a:rPr lang="en-US" dirty="0" smtClean="0"/>
              <a:t> orders brothers to lead </a:t>
            </a:r>
          </a:p>
          <a:p>
            <a:pPr marL="0" indent="0">
              <a:buNone/>
            </a:pPr>
            <a:r>
              <a:rPr lang="en-US" dirty="0" smtClean="0"/>
              <a:t>new campaigns</a:t>
            </a:r>
          </a:p>
          <a:p>
            <a:r>
              <a:rPr lang="en-US" dirty="0" err="1" smtClean="0"/>
              <a:t>Hülegü</a:t>
            </a:r>
            <a:r>
              <a:rPr lang="en-US" dirty="0" smtClean="0"/>
              <a:t> Khan and the Il-Khans in </a:t>
            </a:r>
          </a:p>
          <a:p>
            <a:pPr marL="0" indent="0">
              <a:buNone/>
            </a:pPr>
            <a:r>
              <a:rPr lang="en-US" dirty="0" smtClean="0"/>
              <a:t>Middle East</a:t>
            </a:r>
          </a:p>
          <a:p>
            <a:r>
              <a:rPr lang="en-US" dirty="0" err="1" smtClean="0"/>
              <a:t>Khubilai</a:t>
            </a:r>
            <a:r>
              <a:rPr lang="en-US" dirty="0" smtClean="0"/>
              <a:t> Khan and the Ta-Li </a:t>
            </a:r>
          </a:p>
          <a:p>
            <a:pPr marL="0" indent="0">
              <a:buNone/>
            </a:pPr>
            <a:r>
              <a:rPr lang="en-US" dirty="0" smtClean="0"/>
              <a:t>Campaign</a:t>
            </a:r>
          </a:p>
          <a:p>
            <a:pPr lvl="1"/>
            <a:r>
              <a:rPr lang="en-US" dirty="0" smtClean="0"/>
              <a:t>Ta-Li (Dali Kingdom) – </a:t>
            </a:r>
          </a:p>
          <a:p>
            <a:pPr marL="457200" lvl="1" indent="0">
              <a:buNone/>
            </a:pPr>
            <a:r>
              <a:rPr lang="en-US" dirty="0" smtClean="0"/>
              <a:t>non-Chinese (Bai) kingdom</a:t>
            </a:r>
          </a:p>
          <a:p>
            <a:pPr lvl="1"/>
            <a:r>
              <a:rPr lang="en-US" dirty="0" smtClean="0"/>
              <a:t>Border between China and </a:t>
            </a:r>
          </a:p>
          <a:p>
            <a:pPr marL="457200" lvl="1" indent="0">
              <a:buNone/>
            </a:pPr>
            <a:r>
              <a:rPr lang="en-US" dirty="0" smtClean="0"/>
              <a:t>South Asia</a:t>
            </a:r>
          </a:p>
          <a:p>
            <a:pPr lvl="1"/>
            <a:r>
              <a:rPr lang="en-US" dirty="0" smtClean="0"/>
              <a:t>First major campaign</a:t>
            </a:r>
          </a:p>
          <a:p>
            <a:pPr lvl="1"/>
            <a:r>
              <a:rPr lang="en-US" dirty="0" smtClean="0"/>
              <a:t>Promise no pillaging or slaughter </a:t>
            </a:r>
          </a:p>
          <a:p>
            <a:pPr marL="457200" lvl="1" indent="0">
              <a:buNone/>
            </a:pPr>
            <a:r>
              <a:rPr lang="en-US" dirty="0" smtClean="0"/>
              <a:t>if Ta-Li surrenders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590" y="1219200"/>
            <a:ext cx="3939685" cy="5562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14453" y="6400800"/>
            <a:ext cx="2990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Early portrait of </a:t>
            </a:r>
            <a:r>
              <a:rPr lang="en-US" dirty="0" err="1" smtClean="0"/>
              <a:t>Khubilai</a:t>
            </a:r>
            <a:r>
              <a:rPr lang="en-US" dirty="0" smtClean="0"/>
              <a:t> Khan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009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4943</TotalTime>
  <Words>625</Words>
  <Application>Microsoft Office PowerPoint</Application>
  <PresentationFormat>On-screen Show (4:3)</PresentationFormat>
  <Paragraphs>150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The Conquest of China</vt:lpstr>
      <vt:lpstr>Invasion of Europe</vt:lpstr>
      <vt:lpstr>Il-khans (1256-1335)</vt:lpstr>
      <vt:lpstr>Il-Khans and the Changing Face of the Middle East</vt:lpstr>
      <vt:lpstr>The Battle of Ayn Jalut</vt:lpstr>
      <vt:lpstr>Il-Khans and Islam</vt:lpstr>
      <vt:lpstr>Il-Khanid Art</vt:lpstr>
      <vt:lpstr>Song Dynasty</vt:lpstr>
      <vt:lpstr>Song Science</vt:lpstr>
      <vt:lpstr>Metallurgy</vt:lpstr>
      <vt:lpstr>Gunpowder</vt:lpstr>
      <vt:lpstr>Song Bureaucratic Culture</vt:lpstr>
      <vt:lpstr>Moveable Type Printing</vt:lpstr>
      <vt:lpstr>Rise of the Toluids</vt:lpstr>
      <vt:lpstr>Sorghaghtani, Khubilai, and Northern China</vt:lpstr>
      <vt:lpstr>Rise of the Toluids</vt:lpstr>
      <vt:lpstr>Rise of the Toluids</vt:lpstr>
      <vt:lpstr>Rise of the Toluids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</dc:creator>
  <cp:lastModifiedBy>Rob</cp:lastModifiedBy>
  <cp:revision>18</cp:revision>
  <dcterms:created xsi:type="dcterms:W3CDTF">2014-10-16T15:22:42Z</dcterms:created>
  <dcterms:modified xsi:type="dcterms:W3CDTF">2014-10-21T15:17:36Z</dcterms:modified>
</cp:coreProperties>
</file>