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9" r:id="rId4"/>
    <p:sldId id="257" r:id="rId5"/>
    <p:sldId id="268" r:id="rId6"/>
    <p:sldId id="258" r:id="rId7"/>
    <p:sldId id="277" r:id="rId8"/>
    <p:sldId id="260" r:id="rId9"/>
    <p:sldId id="261" r:id="rId10"/>
    <p:sldId id="262" r:id="rId11"/>
    <p:sldId id="263" r:id="rId12"/>
    <p:sldId id="279" r:id="rId13"/>
    <p:sldId id="275" r:id="rId14"/>
    <p:sldId id="276" r:id="rId15"/>
    <p:sldId id="264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64DA1-B7E8-40DB-A276-395B33BD6BE4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27E9-AB63-4758-ADA6-7982A9515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39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64DA1-B7E8-40DB-A276-395B33BD6BE4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27E9-AB63-4758-ADA6-7982A9515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62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64DA1-B7E8-40DB-A276-395B33BD6BE4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27E9-AB63-4758-ADA6-7982A9515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66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64DA1-B7E8-40DB-A276-395B33BD6BE4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27E9-AB63-4758-ADA6-7982A9515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93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64DA1-B7E8-40DB-A276-395B33BD6BE4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27E9-AB63-4758-ADA6-7982A9515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104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64DA1-B7E8-40DB-A276-395B33BD6BE4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27E9-AB63-4758-ADA6-7982A9515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796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64DA1-B7E8-40DB-A276-395B33BD6BE4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27E9-AB63-4758-ADA6-7982A9515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748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64DA1-B7E8-40DB-A276-395B33BD6BE4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27E9-AB63-4758-ADA6-7982A9515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046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64DA1-B7E8-40DB-A276-395B33BD6BE4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27E9-AB63-4758-ADA6-7982A9515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00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64DA1-B7E8-40DB-A276-395B33BD6BE4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27E9-AB63-4758-ADA6-7982A9515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148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64DA1-B7E8-40DB-A276-395B33BD6BE4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C27E9-AB63-4758-ADA6-7982A9515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64DA1-B7E8-40DB-A276-395B33BD6BE4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C27E9-AB63-4758-ADA6-7982A9515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5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Mongol Empires and the </a:t>
            </a:r>
            <a:r>
              <a:rPr lang="en-US" dirty="0" err="1" smtClean="0"/>
              <a:t>Pax</a:t>
            </a:r>
            <a:r>
              <a:rPr lang="en-US" dirty="0" smtClean="0"/>
              <a:t> </a:t>
            </a:r>
            <a:r>
              <a:rPr lang="en-US" dirty="0" err="1" smtClean="0"/>
              <a:t>Mongolica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1016</a:t>
            </a:r>
          </a:p>
          <a:p>
            <a:r>
              <a:rPr lang="en-US" dirty="0" smtClean="0"/>
              <a:t>10/15/14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60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Mongol Empire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90" y="1447800"/>
            <a:ext cx="8923282" cy="4800599"/>
          </a:xfrm>
        </p:spPr>
      </p:pic>
    </p:spTree>
    <p:extLst>
      <p:ext uri="{BB962C8B-B14F-4D97-AF65-F5344CB8AC3E}">
        <p14:creationId xmlns:p14="http://schemas.microsoft.com/office/powerpoint/2010/main" val="4259621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 of Mongol Conquests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arenR"/>
            </a:pPr>
            <a:r>
              <a:rPr lang="en-US" dirty="0" smtClean="0"/>
              <a:t>Unification of steppe (1206-1218)</a:t>
            </a:r>
          </a:p>
          <a:p>
            <a:pPr marL="514350" indent="-514350">
              <a:buAutoNum type="arabicParenR"/>
            </a:pPr>
            <a:r>
              <a:rPr lang="en-US" dirty="0" err="1" smtClean="0"/>
              <a:t>Hsi</a:t>
            </a:r>
            <a:r>
              <a:rPr lang="en-US" dirty="0" smtClean="0"/>
              <a:t> Hsia (</a:t>
            </a:r>
            <a:r>
              <a:rPr lang="en-US" dirty="0" err="1" smtClean="0"/>
              <a:t>Tanguts</a:t>
            </a:r>
            <a:r>
              <a:rPr lang="en-US" dirty="0" smtClean="0"/>
              <a:t>) (1209)</a:t>
            </a:r>
          </a:p>
          <a:p>
            <a:pPr marL="914400" lvl="1" indent="-514350"/>
            <a:r>
              <a:rPr lang="en-US" dirty="0" smtClean="0"/>
              <a:t>Finally eliminated in 1223</a:t>
            </a:r>
          </a:p>
          <a:p>
            <a:pPr marL="514350" indent="-514350">
              <a:buAutoNum type="arabicParenR"/>
            </a:pPr>
            <a:r>
              <a:rPr lang="en-US" dirty="0" smtClean="0"/>
              <a:t>Chin Empire (1211-1234)</a:t>
            </a:r>
          </a:p>
          <a:p>
            <a:pPr marL="914400" lvl="1" indent="-514350"/>
            <a:r>
              <a:rPr lang="en-US" dirty="0" smtClean="0"/>
              <a:t>1215: Fall of Peking </a:t>
            </a:r>
          </a:p>
          <a:p>
            <a:pPr marL="400050" lvl="1" indent="0">
              <a:buNone/>
            </a:pPr>
            <a:r>
              <a:rPr lang="en-US" dirty="0" smtClean="0"/>
              <a:t>(Beijing)</a:t>
            </a:r>
          </a:p>
          <a:p>
            <a:pPr marL="0" indent="0">
              <a:buNone/>
            </a:pPr>
            <a:r>
              <a:rPr lang="en-US" dirty="0" smtClean="0"/>
              <a:t>4)  </a:t>
            </a:r>
            <a:r>
              <a:rPr lang="en-US" dirty="0" err="1" smtClean="0"/>
              <a:t>Khwarzmshahs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(1218-1230)</a:t>
            </a:r>
          </a:p>
          <a:p>
            <a:pPr marL="0" indent="0">
              <a:buNone/>
            </a:pPr>
            <a:r>
              <a:rPr lang="en-US" dirty="0" smtClean="0"/>
              <a:t>5)  Caucuses and Russia </a:t>
            </a:r>
          </a:p>
          <a:p>
            <a:pPr marL="0" indent="0">
              <a:buNone/>
            </a:pPr>
            <a:r>
              <a:rPr lang="en-US" dirty="0" smtClean="0"/>
              <a:t>(1230’s)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508" y="3337560"/>
            <a:ext cx="4381244" cy="3444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161" y="6172200"/>
            <a:ext cx="421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Chinggiz</a:t>
            </a:r>
            <a:r>
              <a:rPr lang="en-US" dirty="0" smtClean="0"/>
              <a:t> Khan enters Beijing, by an Afghan </a:t>
            </a:r>
          </a:p>
          <a:p>
            <a:r>
              <a:rPr lang="en-US" dirty="0" smtClean="0"/>
              <a:t>painter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236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Mongol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Alliances and diplomacy</a:t>
            </a:r>
          </a:p>
          <a:p>
            <a:r>
              <a:rPr lang="en-US" dirty="0" smtClean="0"/>
              <a:t>Coalition army</a:t>
            </a:r>
          </a:p>
          <a:p>
            <a:r>
              <a:rPr lang="en-US" dirty="0" smtClean="0"/>
              <a:t>Steppe and Silk Road</a:t>
            </a:r>
          </a:p>
          <a:p>
            <a:r>
              <a:rPr lang="en-US" dirty="0" smtClean="0"/>
              <a:t>“Calculated </a:t>
            </a:r>
          </a:p>
          <a:p>
            <a:pPr marL="0" indent="0">
              <a:buNone/>
            </a:pPr>
            <a:r>
              <a:rPr lang="en-US" dirty="0" smtClean="0"/>
              <a:t>Frightfulness”</a:t>
            </a:r>
          </a:p>
          <a:p>
            <a:r>
              <a:rPr lang="en-US" dirty="0" smtClean="0"/>
              <a:t>Can nomads govern</a:t>
            </a:r>
          </a:p>
          <a:p>
            <a:pPr marL="0" indent="0">
              <a:buNone/>
            </a:pPr>
            <a:r>
              <a:rPr lang="en-US" dirty="0" smtClean="0"/>
              <a:t>a sedentary population?</a:t>
            </a:r>
          </a:p>
          <a:p>
            <a:r>
              <a:rPr lang="en-US" dirty="0" smtClean="0"/>
              <a:t>Destruction of </a:t>
            </a:r>
          </a:p>
          <a:p>
            <a:pPr marL="0" indent="0">
              <a:buNone/>
            </a:pPr>
            <a:r>
              <a:rPr lang="en-US" dirty="0" smtClean="0"/>
              <a:t>agricultural base</a:t>
            </a:r>
            <a:endParaRPr lang="en-US" dirty="0"/>
          </a:p>
        </p:txBody>
      </p:sp>
      <p:pic>
        <p:nvPicPr>
          <p:cNvPr id="4" name="Content Placeholder 6" descr="genghis-khan-addressing-a-congregation-at-the-mosque-in-bukhara-from-a-shahinshanama-c-1397-98.jpg"/>
          <p:cNvPicPr>
            <a:picLocks noChangeAspect="1"/>
          </p:cNvPicPr>
          <p:nvPr/>
        </p:nvPicPr>
        <p:blipFill>
          <a:blip r:embed="rId2"/>
          <a:srcRect l="-71400" r="-71400"/>
          <a:stretch>
            <a:fillRect/>
          </a:stretch>
        </p:blipFill>
        <p:spPr>
          <a:xfrm>
            <a:off x="1676400" y="1124346"/>
            <a:ext cx="10591800" cy="58250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6400800"/>
            <a:ext cx="4037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Chinggiz</a:t>
            </a:r>
            <a:r>
              <a:rPr lang="en-US" dirty="0" smtClean="0"/>
              <a:t> Khan from a Persian perspective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21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Mongol Empires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1227 – </a:t>
            </a:r>
            <a:r>
              <a:rPr lang="en-US" dirty="0" err="1" smtClean="0"/>
              <a:t>Chinggiz</a:t>
            </a:r>
            <a:r>
              <a:rPr lang="en-US" dirty="0" smtClean="0"/>
              <a:t> Khan dies</a:t>
            </a:r>
          </a:p>
          <a:p>
            <a:r>
              <a:rPr lang="en-US" dirty="0" smtClean="0"/>
              <a:t>Division of territory among sons</a:t>
            </a:r>
          </a:p>
          <a:p>
            <a:pPr lvl="1"/>
            <a:r>
              <a:rPr lang="en-US" dirty="0" err="1" smtClean="0"/>
              <a:t>Jochi</a:t>
            </a:r>
            <a:r>
              <a:rPr lang="en-US" dirty="0" smtClean="0"/>
              <a:t> (d. 1226) – The Golden Horde (given to </a:t>
            </a:r>
            <a:r>
              <a:rPr lang="en-US" dirty="0" err="1" smtClean="0"/>
              <a:t>Orda</a:t>
            </a:r>
            <a:r>
              <a:rPr lang="en-US" dirty="0" smtClean="0"/>
              <a:t> and </a:t>
            </a:r>
            <a:r>
              <a:rPr lang="en-US" dirty="0" err="1" smtClean="0"/>
              <a:t>Batu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Chagatai (d. 1242) – Chagatai Khanate</a:t>
            </a:r>
          </a:p>
          <a:p>
            <a:pPr lvl="1"/>
            <a:r>
              <a:rPr lang="en-US" dirty="0" err="1" smtClean="0"/>
              <a:t>Ögedei</a:t>
            </a:r>
            <a:r>
              <a:rPr lang="en-US" dirty="0" smtClean="0"/>
              <a:t> (d. 1241) – </a:t>
            </a:r>
            <a:r>
              <a:rPr lang="en-US" dirty="0" err="1" smtClean="0"/>
              <a:t>Khagan</a:t>
            </a:r>
            <a:r>
              <a:rPr lang="en-US" dirty="0" smtClean="0"/>
              <a:t> or Great Khan</a:t>
            </a:r>
          </a:p>
          <a:p>
            <a:pPr lvl="1"/>
            <a:r>
              <a:rPr lang="en-US" dirty="0" err="1" smtClean="0"/>
              <a:t>Tolui</a:t>
            </a:r>
            <a:r>
              <a:rPr lang="en-US" dirty="0" smtClean="0"/>
              <a:t> (d. 1232) – Mongolia</a:t>
            </a:r>
            <a:endParaRPr lang="en-US" dirty="0"/>
          </a:p>
          <a:p>
            <a:r>
              <a:rPr lang="en-US" i="1" dirty="0" err="1" smtClean="0"/>
              <a:t>Ulus</a:t>
            </a:r>
            <a:r>
              <a:rPr lang="en-US" dirty="0" smtClean="0"/>
              <a:t> – inherit army </a:t>
            </a:r>
          </a:p>
          <a:p>
            <a:pPr marL="0" indent="0">
              <a:buNone/>
            </a:pPr>
            <a:r>
              <a:rPr lang="en-US" dirty="0" smtClean="0"/>
              <a:t>rather than territory</a:t>
            </a:r>
          </a:p>
          <a:p>
            <a:r>
              <a:rPr lang="en-US" i="1" dirty="0" err="1" smtClean="0"/>
              <a:t>Kurultai</a:t>
            </a:r>
            <a:r>
              <a:rPr lang="en-US" dirty="0" smtClean="0"/>
              <a:t> – gathering </a:t>
            </a:r>
          </a:p>
          <a:p>
            <a:pPr marL="0" indent="0">
              <a:buNone/>
            </a:pPr>
            <a:r>
              <a:rPr lang="en-US" dirty="0" smtClean="0"/>
              <a:t>to acknowledge </a:t>
            </a:r>
          </a:p>
          <a:p>
            <a:pPr marL="0" indent="0">
              <a:buNone/>
            </a:pPr>
            <a:r>
              <a:rPr lang="en-US" dirty="0" err="1" smtClean="0"/>
              <a:t>Khagan</a:t>
            </a:r>
            <a:endParaRPr lang="en-US" i="1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474" y="4114800"/>
            <a:ext cx="5448526" cy="25622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6172200"/>
            <a:ext cx="34970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Chinggiz</a:t>
            </a:r>
            <a:r>
              <a:rPr lang="en-US" dirty="0" smtClean="0"/>
              <a:t> Khan w/ Chagatai, </a:t>
            </a:r>
            <a:r>
              <a:rPr lang="en-US" dirty="0" err="1" smtClean="0"/>
              <a:t>Ögedei</a:t>
            </a:r>
            <a:r>
              <a:rPr lang="en-US" dirty="0" smtClean="0"/>
              <a:t>,</a:t>
            </a:r>
          </a:p>
          <a:p>
            <a:r>
              <a:rPr lang="en-US" dirty="0" smtClean="0"/>
              <a:t>and </a:t>
            </a:r>
            <a:r>
              <a:rPr lang="en-US" dirty="0" err="1" smtClean="0"/>
              <a:t>Tolui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363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Mongol Empire and </a:t>
            </a:r>
            <a:r>
              <a:rPr lang="en-US" dirty="0" err="1" smtClean="0"/>
              <a:t>Pax</a:t>
            </a:r>
            <a:r>
              <a:rPr lang="en-US" dirty="0" smtClean="0"/>
              <a:t> </a:t>
            </a:r>
            <a:r>
              <a:rPr lang="en-US" dirty="0" err="1" smtClean="0"/>
              <a:t>Mongolica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No unified culture or </a:t>
            </a:r>
          </a:p>
          <a:p>
            <a:pPr marL="0" indent="0">
              <a:buNone/>
            </a:pPr>
            <a:r>
              <a:rPr lang="en-US" dirty="0" smtClean="0"/>
              <a:t>social structure</a:t>
            </a:r>
          </a:p>
          <a:p>
            <a:r>
              <a:rPr lang="en-US" dirty="0" smtClean="0"/>
              <a:t>Mongols more likely to </a:t>
            </a:r>
          </a:p>
          <a:p>
            <a:pPr marL="0" indent="0">
              <a:buNone/>
            </a:pPr>
            <a:r>
              <a:rPr lang="en-US" dirty="0" smtClean="0"/>
              <a:t>convert</a:t>
            </a:r>
          </a:p>
          <a:p>
            <a:r>
              <a:rPr lang="en-US" dirty="0" smtClean="0"/>
              <a:t>Many Mongol Empires</a:t>
            </a:r>
          </a:p>
          <a:p>
            <a:r>
              <a:rPr lang="en-US" dirty="0" smtClean="0"/>
              <a:t>Patronage of artists and </a:t>
            </a:r>
          </a:p>
          <a:p>
            <a:pPr marL="0" indent="0">
              <a:buNone/>
            </a:pPr>
            <a:r>
              <a:rPr lang="en-US" dirty="0" smtClean="0"/>
              <a:t>craftsmen</a:t>
            </a:r>
          </a:p>
          <a:p>
            <a:r>
              <a:rPr lang="en-US" dirty="0" smtClean="0"/>
              <a:t>Steppe Diplomacy in </a:t>
            </a:r>
          </a:p>
          <a:p>
            <a:pPr marL="0" indent="0">
              <a:buNone/>
            </a:pPr>
            <a:r>
              <a:rPr lang="en-US" dirty="0" smtClean="0"/>
              <a:t>the City</a:t>
            </a:r>
          </a:p>
          <a:p>
            <a:r>
              <a:rPr lang="en-US" dirty="0" smtClean="0"/>
              <a:t>Son-in-law States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295400"/>
            <a:ext cx="4037328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05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Pax</a:t>
            </a:r>
            <a:r>
              <a:rPr lang="en-US" dirty="0" smtClean="0"/>
              <a:t> </a:t>
            </a:r>
            <a:r>
              <a:rPr lang="en-US" dirty="0" err="1" smtClean="0"/>
              <a:t>Mongolica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19200"/>
            <a:ext cx="3276600" cy="540684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524" y="1143000"/>
            <a:ext cx="4221276" cy="52678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05798" y="6324600"/>
            <a:ext cx="2162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Paisa</a:t>
            </a:r>
            <a:r>
              <a:rPr lang="en-US" sz="2400" dirty="0" smtClean="0"/>
              <a:t> - passport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269964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Karakorum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“Black Tent”</a:t>
            </a:r>
          </a:p>
          <a:p>
            <a:r>
              <a:rPr lang="en-US" dirty="0" smtClean="0"/>
              <a:t>Cosmopolitan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yurt city?</a:t>
            </a:r>
          </a:p>
          <a:p>
            <a:r>
              <a:rPr lang="en-US" dirty="0" smtClean="0"/>
              <a:t>Captured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artisans</a:t>
            </a:r>
          </a:p>
          <a:p>
            <a:r>
              <a:rPr lang="en-US" dirty="0" smtClean="0"/>
              <a:t>Guillaume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Boucher</a:t>
            </a:r>
            <a:endParaRPr lang="en-US" dirty="0"/>
          </a:p>
        </p:txBody>
      </p:sp>
      <p:pic>
        <p:nvPicPr>
          <p:cNvPr id="4" name="Content Placeholder 3" descr="Karakarum.jpg"/>
          <p:cNvPicPr>
            <a:picLocks noChangeAspect="1"/>
          </p:cNvPicPr>
          <p:nvPr/>
        </p:nvPicPr>
        <p:blipFill>
          <a:blip r:embed="rId2"/>
          <a:srcRect l="-18187" r="-18187"/>
          <a:stretch>
            <a:fillRect/>
          </a:stretch>
        </p:blipFill>
        <p:spPr>
          <a:xfrm>
            <a:off x="2133600" y="2377428"/>
            <a:ext cx="7924800" cy="435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7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Yurt in the 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13thcenturykarakarum.jpg"/>
          <p:cNvPicPr>
            <a:picLocks noChangeAspect="1"/>
          </p:cNvPicPr>
          <p:nvPr/>
        </p:nvPicPr>
        <p:blipFill>
          <a:blip r:embed="rId2"/>
          <a:srcRect l="-18187" r="-18187"/>
          <a:stretch>
            <a:fillRect/>
          </a:stretch>
        </p:blipFill>
        <p:spPr>
          <a:xfrm>
            <a:off x="-499484" y="1226813"/>
            <a:ext cx="10100684" cy="555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27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Karakorum Buddhist Temple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KarakarumTemple.jpg"/>
          <p:cNvPicPr>
            <a:picLocks noChangeAspect="1"/>
          </p:cNvPicPr>
          <p:nvPr/>
        </p:nvPicPr>
        <p:blipFill>
          <a:blip r:embed="rId2"/>
          <a:srcRect l="-18187" r="-18187"/>
          <a:stretch>
            <a:fillRect/>
          </a:stretch>
        </p:blipFill>
        <p:spPr>
          <a:xfrm>
            <a:off x="-450971" y="1219200"/>
            <a:ext cx="9975971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6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Karakorum Mosque and Caravanserai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MosqueKarakarum.jpg"/>
          <p:cNvPicPr>
            <a:picLocks noChangeAspect="1"/>
          </p:cNvPicPr>
          <p:nvPr/>
        </p:nvPicPr>
        <p:blipFill>
          <a:blip r:embed="rId2"/>
          <a:srcRect l="-231" r="-231"/>
          <a:stretch>
            <a:fillRect/>
          </a:stretch>
        </p:blipFill>
        <p:spPr>
          <a:xfrm>
            <a:off x="304800" y="1501158"/>
            <a:ext cx="8534400" cy="469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3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Modern Reconstruction of the Silver Tree of Guillaume Boucher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3" y="2370930"/>
            <a:ext cx="8927157" cy="3496470"/>
          </a:xfrm>
        </p:spPr>
      </p:pic>
    </p:spTree>
    <p:extLst>
      <p:ext uri="{BB962C8B-B14F-4D97-AF65-F5344CB8AC3E}">
        <p14:creationId xmlns:p14="http://schemas.microsoft.com/office/powerpoint/2010/main" val="2989034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Mongols and Conquered Cultures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 Mongols tolerant of others?</a:t>
            </a:r>
          </a:p>
          <a:p>
            <a:r>
              <a:rPr lang="en-US" dirty="0" err="1" smtClean="0"/>
              <a:t>Tengrism</a:t>
            </a:r>
            <a:r>
              <a:rPr lang="en-US" dirty="0" smtClean="0"/>
              <a:t> – shamanistic tradition focused on </a:t>
            </a:r>
            <a:r>
              <a:rPr lang="en-US" dirty="0" err="1" smtClean="0"/>
              <a:t>Tengri</a:t>
            </a:r>
            <a:r>
              <a:rPr lang="en-US" dirty="0" smtClean="0"/>
              <a:t>, the sky</a:t>
            </a:r>
          </a:p>
          <a:p>
            <a:r>
              <a:rPr lang="en-US" dirty="0" smtClean="0"/>
              <a:t>Focus on sacred spaces, mostly in the steppe</a:t>
            </a:r>
          </a:p>
          <a:p>
            <a:r>
              <a:rPr lang="en-US" dirty="0" smtClean="0"/>
              <a:t>Interactions with Nestorian Christianity, Islam, and Buddhism</a:t>
            </a:r>
          </a:p>
          <a:p>
            <a:r>
              <a:rPr lang="en-US" dirty="0" smtClean="0"/>
              <a:t>Syncretism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175" y="4648200"/>
            <a:ext cx="5762625" cy="21621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6164044"/>
            <a:ext cx="24048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sacred mountain of</a:t>
            </a:r>
          </a:p>
          <a:p>
            <a:r>
              <a:rPr lang="en-US" dirty="0" err="1" smtClean="0"/>
              <a:t>Burkhan</a:t>
            </a:r>
            <a:r>
              <a:rPr lang="en-US" dirty="0" smtClean="0"/>
              <a:t> </a:t>
            </a:r>
            <a:r>
              <a:rPr lang="en-US" dirty="0" err="1" smtClean="0"/>
              <a:t>Khaldun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719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Mongols and Conquered Cultures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Invitation for religious </a:t>
            </a:r>
          </a:p>
          <a:p>
            <a:pPr marL="0" indent="0">
              <a:buNone/>
            </a:pPr>
            <a:r>
              <a:rPr lang="en-US" dirty="0" smtClean="0"/>
              <a:t>scholars to attend Mongol </a:t>
            </a:r>
          </a:p>
          <a:p>
            <a:pPr marL="0" indent="0">
              <a:buNone/>
            </a:pPr>
            <a:r>
              <a:rPr lang="en-US" dirty="0" smtClean="0"/>
              <a:t>court</a:t>
            </a:r>
          </a:p>
          <a:p>
            <a:r>
              <a:rPr lang="en-US" dirty="0" smtClean="0"/>
              <a:t>Are the Mongols serious </a:t>
            </a:r>
          </a:p>
          <a:p>
            <a:pPr marL="0" indent="0">
              <a:buNone/>
            </a:pPr>
            <a:r>
              <a:rPr lang="en-US" dirty="0" smtClean="0"/>
              <a:t>about conversion?</a:t>
            </a:r>
          </a:p>
          <a:p>
            <a:r>
              <a:rPr lang="en-US" dirty="0" smtClean="0"/>
              <a:t>Are the Mongols </a:t>
            </a:r>
            <a:r>
              <a:rPr lang="en-US" dirty="0" err="1" smtClean="0"/>
              <a:t>Prester</a:t>
            </a:r>
            <a:r>
              <a:rPr lang="en-US" dirty="0" smtClean="0"/>
              <a:t> John?</a:t>
            </a:r>
          </a:p>
          <a:p>
            <a:r>
              <a:rPr lang="en-US" dirty="0" err="1" smtClean="0"/>
              <a:t>Güyük</a:t>
            </a:r>
            <a:r>
              <a:rPr lang="en-US" dirty="0" smtClean="0"/>
              <a:t> Khan (r. 1246-1248) </a:t>
            </a:r>
          </a:p>
          <a:p>
            <a:pPr marL="0" indent="0">
              <a:buNone/>
            </a:pPr>
            <a:r>
              <a:rPr lang="en-US" dirty="0" smtClean="0"/>
              <a:t>and Pope Innocent IV</a:t>
            </a:r>
          </a:p>
          <a:p>
            <a:r>
              <a:rPr lang="en-US" dirty="0" smtClean="0"/>
              <a:t>Conversion is expedient</a:t>
            </a:r>
          </a:p>
          <a:p>
            <a:pPr lvl="1"/>
            <a:r>
              <a:rPr lang="en-US" dirty="0" smtClean="0"/>
              <a:t>Golden Horde, the </a:t>
            </a:r>
            <a:r>
              <a:rPr lang="en-US" dirty="0" err="1" smtClean="0"/>
              <a:t>Qipchaqs</a:t>
            </a:r>
            <a:r>
              <a:rPr lang="en-US" dirty="0" smtClean="0"/>
              <a:t>, </a:t>
            </a:r>
          </a:p>
          <a:p>
            <a:pPr marL="457200" lvl="1" indent="0">
              <a:buNone/>
            </a:pPr>
            <a:r>
              <a:rPr lang="en-US" dirty="0" smtClean="0"/>
              <a:t>and Islam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584" y="1524000"/>
            <a:ext cx="3749983" cy="48933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87761" y="6417388"/>
            <a:ext cx="4056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Güyük</a:t>
            </a:r>
            <a:r>
              <a:rPr lang="en-US" dirty="0" smtClean="0"/>
              <a:t> Khan interrogates Muslim scholars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665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Expansion and the Mongol Khanates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011-11-09_19-01-42_4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304131"/>
            <a:ext cx="8686800" cy="517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1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Khanate of the Golden Horde (1230’s-1502)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Kievian</a:t>
            </a:r>
            <a:r>
              <a:rPr lang="en-US" dirty="0" smtClean="0"/>
              <a:t> Russia and the </a:t>
            </a:r>
            <a:r>
              <a:rPr lang="en-US" dirty="0" err="1" smtClean="0"/>
              <a:t>Qipchaq</a:t>
            </a:r>
            <a:r>
              <a:rPr lang="en-US" dirty="0" smtClean="0"/>
              <a:t> Steppe</a:t>
            </a:r>
          </a:p>
          <a:p>
            <a:r>
              <a:rPr lang="en-US" dirty="0" smtClean="0"/>
              <a:t>Vikings, German Crusaders, and Mongols</a:t>
            </a:r>
          </a:p>
          <a:p>
            <a:r>
              <a:rPr lang="en-US" dirty="0" smtClean="0"/>
              <a:t>The Mongol Yoke</a:t>
            </a:r>
          </a:p>
          <a:p>
            <a:r>
              <a:rPr lang="en-US" dirty="0" smtClean="0"/>
              <a:t>Alliances with </a:t>
            </a:r>
          </a:p>
          <a:p>
            <a:pPr marL="0" indent="0">
              <a:buNone/>
            </a:pPr>
            <a:r>
              <a:rPr lang="en-US" dirty="0" smtClean="0"/>
              <a:t>local princes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385089"/>
            <a:ext cx="5410200" cy="332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Alexander </a:t>
            </a:r>
            <a:r>
              <a:rPr lang="en-US" dirty="0" err="1" smtClean="0"/>
              <a:t>Nevskii</a:t>
            </a:r>
            <a:r>
              <a:rPr lang="en-US" dirty="0" smtClean="0"/>
              <a:t> (1220-1263)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Prince of Novgorod</a:t>
            </a:r>
          </a:p>
          <a:p>
            <a:r>
              <a:rPr lang="en-US" dirty="0" smtClean="0"/>
              <a:t>1242 – Battle on the </a:t>
            </a:r>
          </a:p>
          <a:p>
            <a:pPr marL="0" indent="0">
              <a:buNone/>
            </a:pPr>
            <a:r>
              <a:rPr lang="en-US" dirty="0" smtClean="0"/>
              <a:t>Ice</a:t>
            </a:r>
          </a:p>
          <a:p>
            <a:r>
              <a:rPr lang="en-US" dirty="0" smtClean="0"/>
              <a:t>Allies with Mongols</a:t>
            </a:r>
          </a:p>
          <a:p>
            <a:r>
              <a:rPr lang="en-US" dirty="0" smtClean="0"/>
              <a:t>Moves power </a:t>
            </a:r>
          </a:p>
          <a:p>
            <a:pPr marL="0" indent="0">
              <a:buNone/>
            </a:pPr>
            <a:r>
              <a:rPr lang="en-US" dirty="0" smtClean="0"/>
              <a:t>towards </a:t>
            </a:r>
            <a:r>
              <a:rPr lang="en-US" dirty="0" err="1" smtClean="0"/>
              <a:t>Novgord</a:t>
            </a:r>
            <a:r>
              <a:rPr lang="en-US" dirty="0" smtClean="0"/>
              <a:t> and </a:t>
            </a:r>
          </a:p>
          <a:p>
            <a:pPr marL="0" indent="0">
              <a:buNone/>
            </a:pPr>
            <a:r>
              <a:rPr lang="en-US" dirty="0" smtClean="0"/>
              <a:t>Moscow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900" y="1447800"/>
            <a:ext cx="4669699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03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400</Words>
  <Application>Microsoft Office PowerPoint</Application>
  <PresentationFormat>On-screen Show (4:3)</PresentationFormat>
  <Paragraphs>103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The Mongol Empires and the Pax Mongolica</vt:lpstr>
      <vt:lpstr>The Mongol Empire</vt:lpstr>
      <vt:lpstr>Order of Mongol Conquests</vt:lpstr>
      <vt:lpstr>Mongol Success</vt:lpstr>
      <vt:lpstr>The Mongol Empires</vt:lpstr>
      <vt:lpstr>Mongol Empire and Pax Mongolica</vt:lpstr>
      <vt:lpstr>Pax Mongolica</vt:lpstr>
      <vt:lpstr>Karakorum</vt:lpstr>
      <vt:lpstr>Yurt in the City</vt:lpstr>
      <vt:lpstr>Karakorum Buddhist Temple</vt:lpstr>
      <vt:lpstr>Karakorum Mosque and Caravanserai</vt:lpstr>
      <vt:lpstr>Modern Reconstruction of the Silver Tree of Guillaume Boucher</vt:lpstr>
      <vt:lpstr>Mongols and Conquered Cultures</vt:lpstr>
      <vt:lpstr>Mongols and Conquered Cultures</vt:lpstr>
      <vt:lpstr>Expansion and the Mongol Khanates</vt:lpstr>
      <vt:lpstr>Khanate of the Golden Horde (1230’s-1502)</vt:lpstr>
      <vt:lpstr>Alexander Nevskii (1220-1263)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</dc:creator>
  <cp:lastModifiedBy>Rob</cp:lastModifiedBy>
  <cp:revision>19</cp:revision>
  <dcterms:created xsi:type="dcterms:W3CDTF">2014-10-14T19:33:09Z</dcterms:created>
  <dcterms:modified xsi:type="dcterms:W3CDTF">2014-10-16T15:22:54Z</dcterms:modified>
</cp:coreProperties>
</file>