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60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4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3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5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0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8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6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8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5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0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AAFED-2C47-4EFF-84E8-97C395A6A97A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F8C60-8C88-4D0F-85EB-E1EFCCCD8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0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Salah al-Din’s Legacy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10/6/14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4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Crusading after Salah al-Din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Fourth Crusade (1202-1204): </a:t>
            </a:r>
          </a:p>
          <a:p>
            <a:pPr marL="0" indent="0">
              <a:buNone/>
            </a:pPr>
            <a:r>
              <a:rPr lang="en-US" dirty="0" smtClean="0"/>
              <a:t>Crusaders conquer Byzantine Empire</a:t>
            </a:r>
          </a:p>
          <a:p>
            <a:r>
              <a:rPr lang="en-US" dirty="0" smtClean="0"/>
              <a:t>Fifth through Ninth Crusades: </a:t>
            </a:r>
          </a:p>
          <a:p>
            <a:pPr marL="0" indent="0">
              <a:buNone/>
            </a:pPr>
            <a:r>
              <a:rPr lang="en-US" dirty="0" smtClean="0"/>
              <a:t>Focus on Egypt, no crusader </a:t>
            </a:r>
          </a:p>
          <a:p>
            <a:pPr marL="0" indent="0">
              <a:buNone/>
            </a:pPr>
            <a:r>
              <a:rPr lang="en-US" dirty="0" smtClean="0"/>
              <a:t>victories</a:t>
            </a:r>
          </a:p>
          <a:p>
            <a:r>
              <a:rPr lang="en-US" dirty="0" smtClean="0"/>
              <a:t>Crusading in France and Baltic</a:t>
            </a:r>
          </a:p>
          <a:p>
            <a:r>
              <a:rPr lang="en-US" dirty="0" smtClean="0"/>
              <a:t>1244 – Jerusalem retaken by </a:t>
            </a:r>
          </a:p>
          <a:p>
            <a:pPr marL="0" indent="0">
              <a:buNone/>
            </a:pPr>
            <a:r>
              <a:rPr lang="en-US" dirty="0" smtClean="0"/>
              <a:t>Muslims</a:t>
            </a:r>
          </a:p>
          <a:p>
            <a:r>
              <a:rPr lang="en-US" dirty="0" smtClean="0"/>
              <a:t>1291 – Acre falls to Muslims, end of </a:t>
            </a:r>
          </a:p>
          <a:p>
            <a:pPr marL="0" indent="0">
              <a:buNone/>
            </a:pPr>
            <a:r>
              <a:rPr lang="en-US" dirty="0" smtClean="0"/>
              <a:t>Crusading</a:t>
            </a:r>
          </a:p>
          <a:p>
            <a:r>
              <a:rPr lang="en-US" dirty="0" smtClean="0"/>
              <a:t>1492 – End of Reconquista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219200"/>
            <a:ext cx="3483429" cy="55190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9000" y="6368926"/>
            <a:ext cx="2127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Fall of Tripoli in 1289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1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Memories of the Crusade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Crusades are formative to European history</a:t>
            </a:r>
          </a:p>
          <a:p>
            <a:r>
              <a:rPr lang="en-US" dirty="0" smtClean="0"/>
              <a:t>Muslims didn’t much care…</a:t>
            </a:r>
          </a:p>
          <a:p>
            <a:r>
              <a:rPr lang="en-US" dirty="0" smtClean="0"/>
              <a:t>Why not?</a:t>
            </a:r>
          </a:p>
          <a:p>
            <a:r>
              <a:rPr lang="en-US" dirty="0" smtClean="0"/>
              <a:t>Why do they seem </a:t>
            </a:r>
          </a:p>
          <a:p>
            <a:pPr marL="0" indent="0">
              <a:buNone/>
            </a:pPr>
            <a:r>
              <a:rPr lang="en-US" dirty="0" smtClean="0"/>
              <a:t>to care so much </a:t>
            </a:r>
          </a:p>
          <a:p>
            <a:pPr marL="0" indent="0">
              <a:buNone/>
            </a:pPr>
            <a:r>
              <a:rPr lang="en-US" dirty="0" smtClean="0"/>
              <a:t>today?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600" y="2667000"/>
            <a:ext cx="5044199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260068"/>
            <a:ext cx="371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Monument to Salah al-Din, Damascus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12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Crusades aren’t a big deal compared to…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Mamluk</a:t>
            </a:r>
            <a:r>
              <a:rPr lang="en-US" dirty="0" smtClean="0"/>
              <a:t> Sultanate </a:t>
            </a:r>
          </a:p>
          <a:p>
            <a:pPr lvl="1"/>
            <a:r>
              <a:rPr lang="en-US" dirty="0" smtClean="0"/>
              <a:t>r. 1250-1517</a:t>
            </a:r>
          </a:p>
          <a:p>
            <a:pPr lvl="1"/>
            <a:r>
              <a:rPr lang="en-US" dirty="0" err="1" smtClean="0"/>
              <a:t>Ayyubid</a:t>
            </a:r>
            <a:r>
              <a:rPr lang="en-US" dirty="0" smtClean="0"/>
              <a:t> </a:t>
            </a:r>
            <a:r>
              <a:rPr lang="en-US" i="1" dirty="0" err="1" smtClean="0"/>
              <a:t>ghulams</a:t>
            </a:r>
            <a:r>
              <a:rPr lang="en-US" dirty="0" smtClean="0"/>
              <a:t> turned sultans</a:t>
            </a:r>
          </a:p>
          <a:p>
            <a:r>
              <a:rPr lang="en-US" dirty="0" smtClean="0"/>
              <a:t>The Mongols</a:t>
            </a:r>
          </a:p>
          <a:p>
            <a:pPr lvl="1"/>
            <a:r>
              <a:rPr lang="en-US" dirty="0" smtClean="0"/>
              <a:t>Steppe nomads organized under </a:t>
            </a:r>
          </a:p>
          <a:p>
            <a:pPr marL="457200" lvl="1" indent="0">
              <a:buNone/>
            </a:pPr>
            <a:r>
              <a:rPr lang="en-US" dirty="0" err="1" smtClean="0"/>
              <a:t>Chingis</a:t>
            </a:r>
            <a:r>
              <a:rPr lang="en-US" dirty="0" smtClean="0"/>
              <a:t> (Genghis) Khan</a:t>
            </a:r>
          </a:p>
          <a:p>
            <a:pPr lvl="1"/>
            <a:r>
              <a:rPr lang="en-US" dirty="0" err="1" smtClean="0"/>
              <a:t>Ilkhanate</a:t>
            </a:r>
            <a:r>
              <a:rPr lang="en-US" dirty="0" smtClean="0"/>
              <a:t> (r. 1256-1335)</a:t>
            </a:r>
          </a:p>
          <a:p>
            <a:pPr lvl="1"/>
            <a:r>
              <a:rPr lang="en-US" dirty="0" err="1" smtClean="0"/>
              <a:t>Timurids</a:t>
            </a:r>
            <a:r>
              <a:rPr lang="en-US" dirty="0" smtClean="0"/>
              <a:t> (r. 1370-1507)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305760"/>
            <a:ext cx="3733800" cy="24035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606" y="1143000"/>
            <a:ext cx="2524994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2038" y="6412468"/>
            <a:ext cx="4758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Mamluk</a:t>
            </a:r>
            <a:r>
              <a:rPr lang="en-US" dirty="0" smtClean="0"/>
              <a:t> Sultan </a:t>
            </a:r>
            <a:r>
              <a:rPr lang="en-US" dirty="0" err="1" smtClean="0"/>
              <a:t>Baybars</a:t>
            </a:r>
            <a:r>
              <a:rPr lang="en-US" dirty="0" smtClean="0"/>
              <a:t> and </a:t>
            </a:r>
            <a:r>
              <a:rPr lang="en-US" dirty="0" err="1" smtClean="0"/>
              <a:t>Ilkhan</a:t>
            </a:r>
            <a:r>
              <a:rPr lang="en-US" dirty="0" smtClean="0"/>
              <a:t> </a:t>
            </a:r>
            <a:r>
              <a:rPr lang="en-US" dirty="0" err="1" smtClean="0"/>
              <a:t>Hulagu</a:t>
            </a:r>
            <a:r>
              <a:rPr lang="en-US" dirty="0" smtClean="0"/>
              <a:t> Khan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00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Memories of Salah al-Din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Traits emphasized by both Christians and Muslims</a:t>
            </a:r>
          </a:p>
          <a:p>
            <a:r>
              <a:rPr lang="en-US" dirty="0" smtClean="0"/>
              <a:t>Generosity</a:t>
            </a:r>
          </a:p>
          <a:p>
            <a:pPr lvl="1"/>
            <a:r>
              <a:rPr lang="en-US" dirty="0" smtClean="0"/>
              <a:t>Concern and care for others</a:t>
            </a:r>
          </a:p>
          <a:p>
            <a:pPr lvl="1"/>
            <a:r>
              <a:rPr lang="en-US" dirty="0" smtClean="0"/>
              <a:t>Gift giving</a:t>
            </a:r>
          </a:p>
          <a:p>
            <a:pPr lvl="1"/>
            <a:r>
              <a:rPr lang="en-US" dirty="0" smtClean="0"/>
              <a:t>Treatment of prisoners</a:t>
            </a:r>
          </a:p>
          <a:p>
            <a:pPr lvl="1"/>
            <a:r>
              <a:rPr lang="en-US" dirty="0" smtClean="0"/>
              <a:t>To the point of poverty</a:t>
            </a:r>
          </a:p>
          <a:p>
            <a:r>
              <a:rPr lang="en-US" dirty="0" smtClean="0"/>
              <a:t>Learned</a:t>
            </a:r>
          </a:p>
          <a:p>
            <a:pPr lvl="1"/>
            <a:r>
              <a:rPr lang="en-US" dirty="0" smtClean="0"/>
              <a:t>Religious education</a:t>
            </a:r>
          </a:p>
          <a:p>
            <a:pPr lvl="1"/>
            <a:r>
              <a:rPr lang="en-US" dirty="0" smtClean="0"/>
              <a:t>Poetry</a:t>
            </a:r>
          </a:p>
          <a:p>
            <a:r>
              <a:rPr lang="en-US" dirty="0" smtClean="0"/>
              <a:t>Ascetic life-style</a:t>
            </a:r>
          </a:p>
          <a:p>
            <a:r>
              <a:rPr lang="en-US" dirty="0" smtClean="0"/>
              <a:t>Usurper of </a:t>
            </a:r>
            <a:r>
              <a:rPr lang="en-US" dirty="0" err="1" smtClean="0"/>
              <a:t>Nur</a:t>
            </a:r>
            <a:r>
              <a:rPr lang="en-US" dirty="0" smtClean="0"/>
              <a:t> al-Din’s inheritance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1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in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“Noble Heathen”</a:t>
            </a:r>
          </a:p>
          <a:p>
            <a:r>
              <a:rPr lang="en-US" dirty="0" smtClean="0"/>
              <a:t>Perfect knight</a:t>
            </a:r>
          </a:p>
          <a:p>
            <a:pPr lvl="1"/>
            <a:r>
              <a:rPr lang="en-US" dirty="0" smtClean="0"/>
              <a:t>Dubbed a knight by a baron </a:t>
            </a:r>
          </a:p>
          <a:p>
            <a:pPr marL="457200" lvl="1" indent="0">
              <a:buNone/>
            </a:pPr>
            <a:r>
              <a:rPr lang="en-US" dirty="0" smtClean="0"/>
              <a:t>of the Kingdom of Jerusalem</a:t>
            </a:r>
          </a:p>
          <a:p>
            <a:r>
              <a:rPr lang="en-US" dirty="0" smtClean="0"/>
              <a:t>Secret Christian?</a:t>
            </a:r>
          </a:p>
          <a:p>
            <a:pPr lvl="1"/>
            <a:r>
              <a:rPr lang="en-US" dirty="0" smtClean="0"/>
              <a:t>Christian mother</a:t>
            </a:r>
          </a:p>
          <a:p>
            <a:pPr lvl="1"/>
            <a:r>
              <a:rPr lang="en-US" dirty="0" smtClean="0"/>
              <a:t>Died a baptized  Christian</a:t>
            </a:r>
            <a:endParaRPr lang="en-US" dirty="0"/>
          </a:p>
          <a:p>
            <a:r>
              <a:rPr lang="en-US" dirty="0" smtClean="0"/>
              <a:t>Justifying his success?</a:t>
            </a:r>
          </a:p>
          <a:p>
            <a:r>
              <a:rPr lang="en-US" dirty="0" smtClean="0"/>
              <a:t>Commentary on Christendom</a:t>
            </a:r>
          </a:p>
          <a:p>
            <a:r>
              <a:rPr lang="en-US" dirty="0" smtClean="0"/>
              <a:t>Claims about Islam by church </a:t>
            </a:r>
          </a:p>
          <a:p>
            <a:pPr marL="0" indent="0">
              <a:buNone/>
            </a:pPr>
            <a:r>
              <a:rPr lang="en-US" dirty="0" smtClean="0"/>
              <a:t>leaders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76" y="1447800"/>
            <a:ext cx="3941443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57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in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Dante – Salah al-Din in Limbo</a:t>
            </a:r>
          </a:p>
          <a:p>
            <a:r>
              <a:rPr lang="en-US" dirty="0" smtClean="0"/>
              <a:t>Voltaire – Salah al-Din’s </a:t>
            </a:r>
          </a:p>
          <a:p>
            <a:pPr marL="0" indent="0">
              <a:buNone/>
            </a:pPr>
            <a:r>
              <a:rPr lang="en-US" dirty="0" smtClean="0"/>
              <a:t>clemency vs. Crusaders’ violence</a:t>
            </a:r>
          </a:p>
          <a:p>
            <a:r>
              <a:rPr lang="en-US" dirty="0" smtClean="0"/>
              <a:t>Was Salah al-Din a tolerant </a:t>
            </a:r>
          </a:p>
          <a:p>
            <a:pPr marL="0" indent="0">
              <a:buNone/>
            </a:pPr>
            <a:r>
              <a:rPr lang="en-US" dirty="0" smtClean="0"/>
              <a:t>religious pluralist?</a:t>
            </a:r>
          </a:p>
          <a:p>
            <a:r>
              <a:rPr lang="en-US" dirty="0" smtClean="0"/>
              <a:t>“Nathan the Wise” – Salah al-Din </a:t>
            </a:r>
          </a:p>
          <a:p>
            <a:pPr marL="0" indent="0">
              <a:buNone/>
            </a:pPr>
            <a:r>
              <a:rPr lang="en-US" dirty="0" smtClean="0"/>
              <a:t>as model of tolerance</a:t>
            </a:r>
          </a:p>
          <a:p>
            <a:r>
              <a:rPr lang="en-US" dirty="0" smtClean="0"/>
              <a:t>Sir Walter Scott, </a:t>
            </a:r>
            <a:r>
              <a:rPr lang="en-US" i="1" dirty="0" smtClean="0"/>
              <a:t>The Talisman</a:t>
            </a:r>
            <a:r>
              <a:rPr lang="en-US" dirty="0" smtClean="0"/>
              <a:t> – </a:t>
            </a:r>
          </a:p>
          <a:p>
            <a:pPr marL="0" indent="0">
              <a:buNone/>
            </a:pPr>
            <a:r>
              <a:rPr lang="en-US" dirty="0" smtClean="0"/>
              <a:t>Salah al-Din and Richard the </a:t>
            </a:r>
          </a:p>
          <a:p>
            <a:pPr marL="0" indent="0">
              <a:buNone/>
            </a:pPr>
            <a:r>
              <a:rPr lang="en-US" dirty="0" err="1" smtClean="0"/>
              <a:t>Lionheart’s</a:t>
            </a:r>
            <a:r>
              <a:rPr lang="en-US" dirty="0" smtClean="0"/>
              <a:t> friendship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808" y="1219199"/>
            <a:ext cx="3184192" cy="566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36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in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Amazed by Salah al-Din or confused about Islam</a:t>
            </a:r>
          </a:p>
          <a:p>
            <a:r>
              <a:rPr lang="en-US" dirty="0" smtClean="0"/>
              <a:t>Religious tolerance and </a:t>
            </a:r>
            <a:r>
              <a:rPr lang="en-US" i="1" dirty="0" err="1" smtClean="0"/>
              <a:t>ahl</a:t>
            </a:r>
            <a:r>
              <a:rPr lang="en-US" i="1" dirty="0" smtClean="0"/>
              <a:t> al-</a:t>
            </a:r>
            <a:r>
              <a:rPr lang="en-US" i="1" dirty="0" err="1" smtClean="0"/>
              <a:t>kitab</a:t>
            </a:r>
            <a:r>
              <a:rPr lang="en-US" dirty="0" smtClean="0"/>
              <a:t>, </a:t>
            </a:r>
            <a:r>
              <a:rPr lang="en-US" i="1" dirty="0" err="1" smtClean="0"/>
              <a:t>dhimma</a:t>
            </a:r>
            <a:endParaRPr lang="en-US" dirty="0" smtClean="0"/>
          </a:p>
          <a:p>
            <a:r>
              <a:rPr lang="en-US" dirty="0" smtClean="0"/>
              <a:t>Can a Christian break an oath with a non-Christian?</a:t>
            </a:r>
          </a:p>
          <a:p>
            <a:r>
              <a:rPr lang="en-US" dirty="0" smtClean="0"/>
              <a:t>Can a Muslim break an oath with a non-Muslim?</a:t>
            </a:r>
          </a:p>
          <a:p>
            <a:r>
              <a:rPr lang="en-US" dirty="0" smtClean="0"/>
              <a:t>Diversity of Muslim legal opinions, one verse does not a decision make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69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in the Middle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Eulogized by Baha al-Din, </a:t>
            </a:r>
          </a:p>
          <a:p>
            <a:pPr marL="0" indent="0">
              <a:buNone/>
            </a:pPr>
            <a:r>
              <a:rPr lang="en-US" dirty="0" smtClean="0"/>
              <a:t>Ibn al-</a:t>
            </a:r>
            <a:r>
              <a:rPr lang="en-US" dirty="0" err="1" smtClean="0"/>
              <a:t>Athir</a:t>
            </a:r>
            <a:r>
              <a:rPr lang="en-US" dirty="0" smtClean="0"/>
              <a:t>, and </a:t>
            </a:r>
            <a:r>
              <a:rPr lang="en-US" dirty="0" err="1" smtClean="0"/>
              <a:t>Usama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Ibn </a:t>
            </a:r>
            <a:r>
              <a:rPr lang="en-US" dirty="0" err="1" smtClean="0"/>
              <a:t>Munqidh</a:t>
            </a:r>
            <a:endParaRPr lang="en-US" dirty="0" smtClean="0"/>
          </a:p>
          <a:p>
            <a:r>
              <a:rPr lang="en-US" dirty="0" smtClean="0"/>
              <a:t> Model ruler for generosity </a:t>
            </a:r>
          </a:p>
          <a:p>
            <a:pPr marL="0" indent="0">
              <a:buNone/>
            </a:pPr>
            <a:r>
              <a:rPr lang="en-US" dirty="0" smtClean="0"/>
              <a:t>and piety</a:t>
            </a:r>
          </a:p>
          <a:p>
            <a:r>
              <a:rPr lang="en-US" dirty="0" smtClean="0"/>
              <a:t>Brief rule of </a:t>
            </a:r>
            <a:r>
              <a:rPr lang="en-US" dirty="0" err="1" smtClean="0"/>
              <a:t>Ayyubid</a:t>
            </a:r>
            <a:r>
              <a:rPr lang="en-US" dirty="0" smtClean="0"/>
              <a:t> Empire</a:t>
            </a:r>
          </a:p>
          <a:p>
            <a:r>
              <a:rPr lang="en-US" dirty="0" smtClean="0"/>
              <a:t>Salah al-Din and Crusades </a:t>
            </a:r>
          </a:p>
          <a:p>
            <a:pPr marL="0" indent="0">
              <a:buNone/>
            </a:pPr>
            <a:r>
              <a:rPr lang="en-US" dirty="0" smtClean="0"/>
              <a:t>not memorialized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81" y="1447800"/>
            <a:ext cx="3443639" cy="518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4600" y="6255450"/>
            <a:ext cx="2957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Statue of Salah al-Din in Cairo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21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in the Middle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Revival due to colonialism</a:t>
            </a:r>
          </a:p>
          <a:p>
            <a:r>
              <a:rPr lang="en-US" dirty="0" smtClean="0"/>
              <a:t>European interest in Crusade history</a:t>
            </a:r>
          </a:p>
          <a:p>
            <a:r>
              <a:rPr lang="en-US" dirty="0"/>
              <a:t>1898: German Emperor Wilhelm II </a:t>
            </a:r>
            <a:r>
              <a:rPr lang="en-US" dirty="0" smtClean="0"/>
              <a:t>repairs </a:t>
            </a:r>
            <a:r>
              <a:rPr lang="en-US" dirty="0"/>
              <a:t>tomb of Salah al-Din</a:t>
            </a:r>
          </a:p>
          <a:p>
            <a:r>
              <a:rPr lang="en-US" dirty="0" smtClean="0"/>
              <a:t>Salah al-Din as anti-colonial</a:t>
            </a:r>
          </a:p>
          <a:p>
            <a:r>
              <a:rPr lang="en-US" dirty="0" smtClean="0"/>
              <a:t>Salah al-Din as Pan-Islamic hero</a:t>
            </a:r>
          </a:p>
          <a:p>
            <a:r>
              <a:rPr lang="en-US" dirty="0" smtClean="0"/>
              <a:t>Salah al-Din as Arab hero?</a:t>
            </a:r>
          </a:p>
          <a:p>
            <a:r>
              <a:rPr lang="en-US" dirty="0" smtClean="0"/>
              <a:t>Salah al-Din as Kurdish hero?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83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Mausoleum of Salah al-Din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143000"/>
            <a:ext cx="4116407" cy="5486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905000"/>
            <a:ext cx="4673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85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and the Middle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Salah al-Din as model ruler</a:t>
            </a:r>
          </a:p>
          <a:p>
            <a:r>
              <a:rPr lang="en-US" dirty="0" smtClean="0"/>
              <a:t>Invoking national histories and </a:t>
            </a:r>
          </a:p>
          <a:p>
            <a:pPr marL="0" indent="0">
              <a:buNone/>
            </a:pPr>
            <a:r>
              <a:rPr lang="en-US" dirty="0" smtClean="0"/>
              <a:t>identities</a:t>
            </a:r>
          </a:p>
          <a:p>
            <a:r>
              <a:rPr lang="en-US" dirty="0" smtClean="0"/>
              <a:t>But who’s history?</a:t>
            </a:r>
          </a:p>
          <a:p>
            <a:pPr lvl="1"/>
            <a:r>
              <a:rPr lang="en-US" dirty="0" smtClean="0"/>
              <a:t>Egypt – start of Salah al-Din’s career</a:t>
            </a:r>
          </a:p>
          <a:p>
            <a:pPr lvl="1"/>
            <a:r>
              <a:rPr lang="en-US" dirty="0" smtClean="0"/>
              <a:t>Syria – Salah al-Din’s greatest successes</a:t>
            </a:r>
          </a:p>
          <a:p>
            <a:pPr lvl="1"/>
            <a:r>
              <a:rPr lang="en-US" dirty="0" smtClean="0"/>
              <a:t>Iraq – Salah al-Din’s homeland</a:t>
            </a:r>
          </a:p>
          <a:p>
            <a:pPr lvl="1"/>
            <a:r>
              <a:rPr lang="en-US" dirty="0" smtClean="0"/>
              <a:t>Kurdistan – did being Kurdish mean the </a:t>
            </a:r>
          </a:p>
          <a:p>
            <a:pPr marL="457200" lvl="1" indent="0">
              <a:buNone/>
            </a:pPr>
            <a:r>
              <a:rPr lang="en-US" dirty="0" smtClean="0"/>
              <a:t>same thing in the 12</a:t>
            </a:r>
            <a:r>
              <a:rPr lang="en-US" baseline="30000" dirty="0" smtClean="0"/>
              <a:t>th</a:t>
            </a:r>
            <a:r>
              <a:rPr lang="en-US" dirty="0" smtClean="0"/>
              <a:t> century?</a:t>
            </a:r>
          </a:p>
          <a:p>
            <a:pPr lvl="1"/>
            <a:r>
              <a:rPr lang="en-US" dirty="0" smtClean="0"/>
              <a:t>Palestine – conflict over Jerusalem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519" y="4105275"/>
            <a:ext cx="2119281" cy="2676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349" y="1066801"/>
            <a:ext cx="2188365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6324600"/>
            <a:ext cx="6123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eagle of Salah al-Din on Egyptian and Kurdish coats of arms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396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5879</TotalTime>
  <Words>493</Words>
  <Application>Microsoft Office PowerPoint</Application>
  <PresentationFormat>On-screen Show (4:3)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Salah al-Din’s Legacy</vt:lpstr>
      <vt:lpstr>Crusading after Salah al-Din</vt:lpstr>
      <vt:lpstr>Memories of the Crusade</vt:lpstr>
      <vt:lpstr>Crusades aren’t a big deal compared to…</vt:lpstr>
      <vt:lpstr>Memories of Salah al-Din</vt:lpstr>
      <vt:lpstr>Salah al-Din in Europe</vt:lpstr>
      <vt:lpstr>Salah al-Din in Europe</vt:lpstr>
      <vt:lpstr>Salah al-Din in Europe</vt:lpstr>
      <vt:lpstr>Salah al-Din in the Middle East</vt:lpstr>
      <vt:lpstr>Salah al-Din in the Middle East</vt:lpstr>
      <vt:lpstr>Mausoleum of Salah al-Din</vt:lpstr>
      <vt:lpstr>Salah al-Din and the Middle East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Rob</cp:lastModifiedBy>
  <cp:revision>3</cp:revision>
  <dcterms:created xsi:type="dcterms:W3CDTF">2014-10-01T20:03:30Z</dcterms:created>
  <dcterms:modified xsi:type="dcterms:W3CDTF">2014-10-05T22:03:28Z</dcterms:modified>
</cp:coreProperties>
</file>