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9" r:id="rId9"/>
    <p:sldId id="263" r:id="rId10"/>
    <p:sldId id="271" r:id="rId11"/>
    <p:sldId id="272" r:id="rId12"/>
    <p:sldId id="273" r:id="rId13"/>
    <p:sldId id="266" r:id="rId14"/>
    <p:sldId id="274" r:id="rId15"/>
    <p:sldId id="275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4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4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5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6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2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0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3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9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4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5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6DC4-01F4-4410-9B3D-B24160A46957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4326B-3DFD-489A-AB5B-84EC4F390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9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Salah al-Din: Freedom Fighter? Noble Heathen?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HIST 1016</a:t>
            </a:r>
          </a:p>
          <a:p>
            <a:r>
              <a:rPr lang="en-US" dirty="0" smtClean="0"/>
              <a:t>10/1/14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1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and </a:t>
            </a:r>
            <a:r>
              <a:rPr lang="en-US" dirty="0" err="1" smtClean="0"/>
              <a:t>Nur</a:t>
            </a:r>
            <a:r>
              <a:rPr lang="en-US" dirty="0" smtClean="0"/>
              <a:t>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Salah al-Din the insolent</a:t>
            </a:r>
          </a:p>
          <a:p>
            <a:r>
              <a:rPr lang="en-US" dirty="0" smtClean="0"/>
              <a:t>Light tax returns from Egypt</a:t>
            </a:r>
          </a:p>
          <a:p>
            <a:r>
              <a:rPr lang="en-US" dirty="0" smtClean="0"/>
              <a:t>Failure to send troops for </a:t>
            </a:r>
            <a:r>
              <a:rPr lang="en-US" dirty="0" err="1" smtClean="0"/>
              <a:t>Nur</a:t>
            </a:r>
            <a:r>
              <a:rPr lang="en-US" dirty="0" smtClean="0"/>
              <a:t> al-Din’s campaigns</a:t>
            </a:r>
          </a:p>
          <a:p>
            <a:r>
              <a:rPr lang="en-US" dirty="0" smtClean="0"/>
              <a:t>Independent </a:t>
            </a:r>
          </a:p>
          <a:p>
            <a:pPr marL="0" indent="0">
              <a:buNone/>
            </a:pPr>
            <a:r>
              <a:rPr lang="en-US" dirty="0" smtClean="0"/>
              <a:t>campaigns against </a:t>
            </a:r>
          </a:p>
          <a:p>
            <a:pPr marL="0" indent="0">
              <a:buNone/>
            </a:pPr>
            <a:r>
              <a:rPr lang="en-US" dirty="0" smtClean="0"/>
              <a:t>Kingdom of Jerusalem</a:t>
            </a:r>
          </a:p>
          <a:p>
            <a:r>
              <a:rPr lang="en-US" dirty="0" smtClean="0"/>
              <a:t>Ayla (Aqaba, Jordan): </a:t>
            </a:r>
          </a:p>
          <a:p>
            <a:pPr marL="0" indent="0">
              <a:buNone/>
            </a:pPr>
            <a:r>
              <a:rPr lang="en-US" dirty="0" smtClean="0"/>
              <a:t>Access to Red Sea, </a:t>
            </a:r>
          </a:p>
          <a:p>
            <a:pPr marL="0" indent="0">
              <a:buNone/>
            </a:pPr>
            <a:r>
              <a:rPr lang="en-US" dirty="0" smtClean="0"/>
              <a:t>buffer between Egypt </a:t>
            </a:r>
          </a:p>
          <a:p>
            <a:pPr marL="0" indent="0">
              <a:buNone/>
            </a:pPr>
            <a:r>
              <a:rPr lang="en-US" dirty="0" smtClean="0"/>
              <a:t>and Syria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2971800"/>
            <a:ext cx="5051552" cy="37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(r. 1174-1193)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1174: </a:t>
            </a:r>
            <a:r>
              <a:rPr lang="en-US" dirty="0" err="1" smtClean="0"/>
              <a:t>Nur</a:t>
            </a:r>
            <a:r>
              <a:rPr lang="en-US" dirty="0" smtClean="0"/>
              <a:t> al-Din dies</a:t>
            </a:r>
          </a:p>
          <a:p>
            <a:r>
              <a:rPr lang="en-US" dirty="0" smtClean="0"/>
              <a:t>Syria and Egypt go to his underage son, al-</a:t>
            </a:r>
            <a:r>
              <a:rPr lang="en-US" dirty="0" err="1" smtClean="0"/>
              <a:t>Salih</a:t>
            </a:r>
            <a:r>
              <a:rPr lang="en-US" dirty="0" smtClean="0"/>
              <a:t> </a:t>
            </a:r>
            <a:r>
              <a:rPr lang="en-US" dirty="0" err="1" smtClean="0"/>
              <a:t>Isma`il</a:t>
            </a:r>
            <a:endParaRPr lang="en-US" dirty="0" smtClean="0"/>
          </a:p>
          <a:p>
            <a:r>
              <a:rPr lang="en-US" dirty="0" smtClean="0"/>
              <a:t>Salah al-Din enters Damascus as al-</a:t>
            </a:r>
            <a:r>
              <a:rPr lang="en-US" dirty="0" err="1" smtClean="0"/>
              <a:t>Salih’s</a:t>
            </a:r>
            <a:r>
              <a:rPr lang="en-US" dirty="0" smtClean="0"/>
              <a:t> defender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Salih</a:t>
            </a:r>
            <a:r>
              <a:rPr lang="en-US" dirty="0" smtClean="0"/>
              <a:t> retreats to </a:t>
            </a:r>
          </a:p>
          <a:p>
            <a:pPr marL="0" indent="0">
              <a:buNone/>
            </a:pPr>
            <a:r>
              <a:rPr lang="en-US" dirty="0" smtClean="0"/>
              <a:t>Aleppo, allies with </a:t>
            </a:r>
          </a:p>
          <a:p>
            <a:pPr marL="0" indent="0">
              <a:buNone/>
            </a:pPr>
            <a:r>
              <a:rPr lang="en-US" dirty="0" smtClean="0"/>
              <a:t>Jerusalem</a:t>
            </a:r>
          </a:p>
          <a:p>
            <a:r>
              <a:rPr lang="en-US" dirty="0" smtClean="0"/>
              <a:t>Salah al-Din uses this </a:t>
            </a:r>
          </a:p>
          <a:p>
            <a:pPr marL="0" indent="0">
              <a:buNone/>
            </a:pPr>
            <a:r>
              <a:rPr lang="en-US" dirty="0" smtClean="0"/>
              <a:t>as pretense to take lands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760419"/>
            <a:ext cx="4648200" cy="3086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4359" y="6412468"/>
            <a:ext cx="1408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Aleppo, Syria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5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Salah al-Din the Counter Crusader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4</a:t>
            </a:r>
            <a:r>
              <a:rPr lang="en-US" dirty="0" smtClean="0"/>
              <a:t>0 years of anti-Crusader rhetoric</a:t>
            </a:r>
          </a:p>
          <a:p>
            <a:r>
              <a:rPr lang="en-US" dirty="0" smtClean="0"/>
              <a:t>Continued treaties with Jerusalem</a:t>
            </a:r>
          </a:p>
          <a:p>
            <a:r>
              <a:rPr lang="en-US" dirty="0" err="1" smtClean="0"/>
              <a:t>Reynald</a:t>
            </a:r>
            <a:r>
              <a:rPr lang="en-US" dirty="0" smtClean="0"/>
              <a:t> of </a:t>
            </a:r>
            <a:r>
              <a:rPr lang="en-US" dirty="0" err="1" smtClean="0"/>
              <a:t>Châtillon</a:t>
            </a:r>
            <a:r>
              <a:rPr lang="en-US" dirty="0" smtClean="0"/>
              <a:t>: former prince of Antioch with aggressive personality</a:t>
            </a:r>
          </a:p>
          <a:p>
            <a:r>
              <a:rPr lang="en-US" dirty="0" smtClean="0"/>
              <a:t>Campaigns into Arabia and Red Sea, threats on Medina</a:t>
            </a:r>
          </a:p>
          <a:p>
            <a:r>
              <a:rPr lang="en-US" dirty="0" smtClean="0"/>
              <a:t>1186: </a:t>
            </a:r>
            <a:r>
              <a:rPr lang="en-US" dirty="0" err="1" smtClean="0"/>
              <a:t>Reynald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breaks truce to raid </a:t>
            </a:r>
          </a:p>
          <a:p>
            <a:pPr marL="0" indent="0">
              <a:buNone/>
            </a:pPr>
            <a:r>
              <a:rPr lang="en-US" dirty="0" smtClean="0"/>
              <a:t>Muslim caravans</a:t>
            </a:r>
          </a:p>
          <a:p>
            <a:r>
              <a:rPr lang="en-US" dirty="0" smtClean="0"/>
              <a:t>Guy of </a:t>
            </a:r>
            <a:r>
              <a:rPr lang="en-US" dirty="0" err="1" smtClean="0"/>
              <a:t>Lusignan</a:t>
            </a:r>
            <a:r>
              <a:rPr lang="en-US" dirty="0" smtClean="0"/>
              <a:t>: King </a:t>
            </a:r>
          </a:p>
          <a:p>
            <a:pPr marL="0" indent="0">
              <a:buNone/>
            </a:pPr>
            <a:r>
              <a:rPr lang="en-US" dirty="0" smtClean="0"/>
              <a:t>of Jerusalem un-able/</a:t>
            </a:r>
          </a:p>
          <a:p>
            <a:pPr marL="0" indent="0">
              <a:buNone/>
            </a:pPr>
            <a:r>
              <a:rPr lang="en-US" dirty="0" smtClean="0"/>
              <a:t>willing to punish </a:t>
            </a:r>
            <a:r>
              <a:rPr lang="en-US" dirty="0" err="1" smtClean="0"/>
              <a:t>Reynald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519489"/>
            <a:ext cx="4876800" cy="32623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6095" y="6400800"/>
            <a:ext cx="205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Karak</a:t>
            </a:r>
            <a:r>
              <a:rPr lang="en-US" dirty="0" smtClean="0"/>
              <a:t> Castle, Jordan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48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</a:t>
            </a:r>
            <a:r>
              <a:rPr lang="en-US" dirty="0" err="1" smtClean="0"/>
              <a:t>Hattin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068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May, 1187: Salah al-Din takes force of 30,000 into Crusader territory</a:t>
            </a:r>
          </a:p>
          <a:p>
            <a:r>
              <a:rPr lang="en-US" dirty="0" smtClean="0"/>
              <a:t>Kingdom of Jerusalem fields 20,000</a:t>
            </a:r>
          </a:p>
          <a:p>
            <a:pPr lvl="1"/>
            <a:r>
              <a:rPr lang="en-US" dirty="0" smtClean="0"/>
              <a:t>Brings a fragment of the True Cross</a:t>
            </a:r>
            <a:endParaRPr lang="en-US" dirty="0"/>
          </a:p>
          <a:p>
            <a:r>
              <a:rPr lang="en-US" dirty="0" smtClean="0"/>
              <a:t>Crusaders lured by attack on Tiberius</a:t>
            </a:r>
          </a:p>
          <a:p>
            <a:r>
              <a:rPr lang="en-US" dirty="0" smtClean="0"/>
              <a:t>Horns of </a:t>
            </a:r>
            <a:r>
              <a:rPr lang="en-US" dirty="0" err="1" smtClean="0"/>
              <a:t>Hattin</a:t>
            </a:r>
            <a:endParaRPr lang="en-US" dirty="0"/>
          </a:p>
          <a:p>
            <a:pPr lvl="1"/>
            <a:r>
              <a:rPr lang="en-US" dirty="0" smtClean="0"/>
              <a:t>Crusaders forced to camp without water</a:t>
            </a:r>
          </a:p>
          <a:p>
            <a:pPr lvl="1"/>
            <a:r>
              <a:rPr lang="en-US" dirty="0" smtClean="0"/>
              <a:t>Ambushed and destroyed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6" y="5257800"/>
            <a:ext cx="8842604" cy="157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2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Aftermath of </a:t>
            </a:r>
            <a:r>
              <a:rPr lang="en-US" dirty="0" err="1" smtClean="0"/>
              <a:t>Hattin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Vast majority of crusader force killed or imprisoned</a:t>
            </a:r>
          </a:p>
          <a:p>
            <a:r>
              <a:rPr lang="en-US" dirty="0" err="1"/>
              <a:t>Reynald</a:t>
            </a:r>
            <a:r>
              <a:rPr lang="en-US" dirty="0"/>
              <a:t> of </a:t>
            </a:r>
            <a:r>
              <a:rPr lang="en-US" dirty="0" err="1" smtClean="0"/>
              <a:t>Châtillon</a:t>
            </a:r>
            <a:r>
              <a:rPr lang="en-US" dirty="0" smtClean="0"/>
              <a:t> executed</a:t>
            </a:r>
          </a:p>
          <a:p>
            <a:r>
              <a:rPr lang="en-US" dirty="0" smtClean="0"/>
              <a:t>Guy of </a:t>
            </a:r>
            <a:r>
              <a:rPr lang="en-US" dirty="0" err="1" smtClean="0"/>
              <a:t>Lusignan</a:t>
            </a:r>
            <a:r>
              <a:rPr lang="en-US" dirty="0" smtClean="0"/>
              <a:t> imprisoned</a:t>
            </a:r>
          </a:p>
          <a:p>
            <a:r>
              <a:rPr lang="en-US" dirty="0" smtClean="0"/>
              <a:t>Leaves entire Kingdom of </a:t>
            </a:r>
          </a:p>
          <a:p>
            <a:pPr marL="0" indent="0">
              <a:buNone/>
            </a:pPr>
            <a:r>
              <a:rPr lang="en-US" dirty="0" smtClean="0"/>
              <a:t>Jerusalem defenseless</a:t>
            </a:r>
          </a:p>
          <a:p>
            <a:r>
              <a:rPr lang="en-US" dirty="0" smtClean="0"/>
              <a:t>Salah al-Din claims all </a:t>
            </a:r>
          </a:p>
          <a:p>
            <a:pPr marL="0" indent="0">
              <a:buNone/>
            </a:pPr>
            <a:r>
              <a:rPr lang="en-US" dirty="0" smtClean="0"/>
              <a:t>Crusader territories except </a:t>
            </a:r>
          </a:p>
          <a:p>
            <a:pPr marL="0" indent="0">
              <a:buNone/>
            </a:pPr>
            <a:r>
              <a:rPr lang="en-US" dirty="0" smtClean="0"/>
              <a:t>a handful of castles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92" y="3352800"/>
            <a:ext cx="3856089" cy="3475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5998" y="6400800"/>
            <a:ext cx="363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century representation of </a:t>
            </a:r>
            <a:r>
              <a:rPr lang="en-US" dirty="0" err="1" smtClean="0"/>
              <a:t>Hattin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3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Fall of Jerusalem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Oct. 2, 1187: After two week siege, Salah al-Din takes Jerusalem</a:t>
            </a:r>
          </a:p>
          <a:p>
            <a:r>
              <a:rPr lang="en-US" dirty="0" err="1" smtClean="0"/>
              <a:t>Balian</a:t>
            </a:r>
            <a:r>
              <a:rPr lang="en-US" dirty="0" smtClean="0"/>
              <a:t> of Nablus: forced to knight noble boys of 16 and wealthy men</a:t>
            </a:r>
          </a:p>
          <a:p>
            <a:r>
              <a:rPr lang="en-US" dirty="0" smtClean="0"/>
              <a:t>Threatens to kill everyone and destroy </a:t>
            </a:r>
          </a:p>
          <a:p>
            <a:pPr marL="0" indent="0">
              <a:buNone/>
            </a:pPr>
            <a:r>
              <a:rPr lang="en-US" dirty="0" smtClean="0"/>
              <a:t>holy sites</a:t>
            </a:r>
          </a:p>
          <a:p>
            <a:r>
              <a:rPr lang="en-US" dirty="0" smtClean="0"/>
              <a:t>Population </a:t>
            </a:r>
          </a:p>
          <a:p>
            <a:pPr marL="0" indent="0">
              <a:buNone/>
            </a:pPr>
            <a:r>
              <a:rPr lang="en-US" dirty="0" smtClean="0"/>
              <a:t>ransomed</a:t>
            </a:r>
          </a:p>
          <a:p>
            <a:r>
              <a:rPr lang="en-US" dirty="0" smtClean="0"/>
              <a:t>Rededication of </a:t>
            </a:r>
          </a:p>
          <a:p>
            <a:pPr marL="0" indent="0">
              <a:buNone/>
            </a:pPr>
            <a:r>
              <a:rPr lang="en-US" dirty="0" smtClean="0"/>
              <a:t>Muslim holy sites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51" y="3733800"/>
            <a:ext cx="5602649" cy="3011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6375892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al-Aqsa Mosque, Jerusalem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414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Image of Salah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Contrast between Salah al-Din and First Crusade clear to all</a:t>
            </a:r>
          </a:p>
          <a:p>
            <a:r>
              <a:rPr lang="en-US" dirty="0" smtClean="0"/>
              <a:t>Salah al-Din’s clemency vs. Crusaders’ bloodshed</a:t>
            </a:r>
          </a:p>
          <a:p>
            <a:r>
              <a:rPr lang="en-US" dirty="0" smtClean="0"/>
              <a:t>Reinforced by Massacre of </a:t>
            </a:r>
          </a:p>
          <a:p>
            <a:pPr marL="0" indent="0">
              <a:buNone/>
            </a:pPr>
            <a:r>
              <a:rPr lang="en-US" dirty="0" err="1" smtClean="0"/>
              <a:t>Ayyadieh</a:t>
            </a:r>
            <a:endParaRPr lang="en-US" dirty="0" smtClean="0"/>
          </a:p>
          <a:p>
            <a:r>
              <a:rPr lang="en-US" dirty="0" smtClean="0"/>
              <a:t>Comes to define European </a:t>
            </a:r>
          </a:p>
          <a:p>
            <a:pPr marL="0" indent="0">
              <a:buNone/>
            </a:pPr>
            <a:r>
              <a:rPr lang="en-US" dirty="0" smtClean="0"/>
              <a:t>image of Salah al-Din</a:t>
            </a:r>
          </a:p>
          <a:p>
            <a:r>
              <a:rPr lang="en-US" dirty="0" smtClean="0"/>
              <a:t>“Noble Heathen” – </a:t>
            </a:r>
          </a:p>
          <a:p>
            <a:pPr marL="0" indent="0">
              <a:buNone/>
            </a:pPr>
            <a:r>
              <a:rPr lang="en-US" dirty="0" smtClean="0"/>
              <a:t>Non-Christian, but model of </a:t>
            </a:r>
          </a:p>
          <a:p>
            <a:pPr marL="0" indent="0">
              <a:buNone/>
            </a:pPr>
            <a:r>
              <a:rPr lang="en-US" dirty="0" smtClean="0"/>
              <a:t>Christian values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3048000"/>
            <a:ext cx="3619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5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Third Crusade (1189-1192)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Response to fall of Jerusalem</a:t>
            </a:r>
          </a:p>
          <a:p>
            <a:r>
              <a:rPr lang="en-US" dirty="0" smtClean="0"/>
              <a:t>God’s Punishment</a:t>
            </a:r>
          </a:p>
          <a:p>
            <a:r>
              <a:rPr lang="en-US" dirty="0" smtClean="0"/>
              <a:t>Saladin Tax</a:t>
            </a:r>
          </a:p>
          <a:p>
            <a:r>
              <a:rPr lang="en-US" dirty="0" smtClean="0"/>
              <a:t>European kings and unfulfilled vows</a:t>
            </a:r>
          </a:p>
          <a:p>
            <a:pPr lvl="1"/>
            <a:r>
              <a:rPr lang="en-US" dirty="0" smtClean="0"/>
              <a:t>Holy Roman Emperor Frederick </a:t>
            </a:r>
          </a:p>
          <a:p>
            <a:pPr marL="457200" lvl="1" indent="0">
              <a:buNone/>
            </a:pPr>
            <a:r>
              <a:rPr lang="en-US" dirty="0" smtClean="0"/>
              <a:t>Barbarossa</a:t>
            </a:r>
            <a:endParaRPr lang="en-US" dirty="0"/>
          </a:p>
          <a:p>
            <a:pPr lvl="1"/>
            <a:r>
              <a:rPr lang="en-US" dirty="0" smtClean="0"/>
              <a:t>French King Philip II Augustus</a:t>
            </a:r>
          </a:p>
          <a:p>
            <a:pPr lvl="1"/>
            <a:r>
              <a:rPr lang="en-US" dirty="0" smtClean="0"/>
              <a:t>English King Richard I the </a:t>
            </a:r>
            <a:r>
              <a:rPr lang="en-US" dirty="0" err="1" smtClean="0"/>
              <a:t>Lionheart</a:t>
            </a:r>
            <a:endParaRPr lang="en-US" dirty="0"/>
          </a:p>
          <a:p>
            <a:r>
              <a:rPr lang="en-US" dirty="0" smtClean="0"/>
              <a:t>European politics prioritized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257" y="32657"/>
            <a:ext cx="1777242" cy="2405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28" y="2438400"/>
            <a:ext cx="1829739" cy="1712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258" y="4114800"/>
            <a:ext cx="1841496" cy="279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05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Third Crusade and Politics of the 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Byzantines and Salah al-Din</a:t>
            </a:r>
          </a:p>
          <a:p>
            <a:pPr lvl="1"/>
            <a:r>
              <a:rPr lang="en-US" dirty="0" smtClean="0"/>
              <a:t>Mosque in Constantinople</a:t>
            </a:r>
          </a:p>
          <a:p>
            <a:pPr lvl="1"/>
            <a:r>
              <a:rPr lang="en-US" dirty="0" smtClean="0"/>
              <a:t>Supervision of the Holy Sepulcher </a:t>
            </a:r>
            <a:endParaRPr lang="en-US" dirty="0"/>
          </a:p>
          <a:p>
            <a:r>
              <a:rPr lang="en-US" dirty="0" smtClean="0"/>
              <a:t>Holy Roman Empire and the Sultans of Rum</a:t>
            </a:r>
          </a:p>
          <a:p>
            <a:pPr lvl="1"/>
            <a:r>
              <a:rPr lang="en-US" dirty="0" smtClean="0"/>
              <a:t>Free passage across Anatolia</a:t>
            </a:r>
          </a:p>
          <a:p>
            <a:pPr lvl="1"/>
            <a:r>
              <a:rPr lang="en-US" dirty="0" err="1" smtClean="0"/>
              <a:t>Qutb</a:t>
            </a:r>
            <a:r>
              <a:rPr lang="en-US" dirty="0" smtClean="0"/>
              <a:t> al-Din, Salah al-Din, </a:t>
            </a:r>
          </a:p>
          <a:p>
            <a:pPr marL="457200" lvl="1" indent="0">
              <a:buNone/>
            </a:pPr>
            <a:r>
              <a:rPr lang="en-US" dirty="0" smtClean="0"/>
              <a:t>and Konya</a:t>
            </a:r>
            <a:endParaRPr lang="en-US" dirty="0"/>
          </a:p>
          <a:p>
            <a:r>
              <a:rPr lang="en-US" i="1" dirty="0" err="1" smtClean="0"/>
              <a:t>Iqta</a:t>
            </a:r>
            <a:r>
              <a:rPr lang="en-US" i="1" dirty="0" smtClean="0"/>
              <a:t>`</a:t>
            </a:r>
            <a:r>
              <a:rPr lang="en-US" dirty="0" smtClean="0"/>
              <a:t> and Salah al-Din’s </a:t>
            </a:r>
          </a:p>
          <a:p>
            <a:pPr marL="0" indent="0">
              <a:buNone/>
            </a:pPr>
            <a:r>
              <a:rPr lang="en-US" dirty="0" smtClean="0"/>
              <a:t>treasury</a:t>
            </a:r>
          </a:p>
          <a:p>
            <a:pPr lvl="1"/>
            <a:r>
              <a:rPr lang="en-US" dirty="0" smtClean="0"/>
              <a:t>How do you keep troops in </a:t>
            </a:r>
          </a:p>
          <a:p>
            <a:pPr marL="457200" lvl="1" indent="0">
              <a:buNone/>
            </a:pPr>
            <a:r>
              <a:rPr lang="en-US" dirty="0" smtClean="0"/>
              <a:t>the field?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42753"/>
            <a:ext cx="4038600" cy="3039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7776" y="6423354"/>
            <a:ext cx="751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Konya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1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Siege of Acre (Aug. 28, 1189 – July 12, 1191)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Guy of </a:t>
            </a:r>
            <a:r>
              <a:rPr lang="en-US" dirty="0" err="1" smtClean="0"/>
              <a:t>Lusignan</a:t>
            </a:r>
            <a:r>
              <a:rPr lang="en-US" dirty="0" smtClean="0"/>
              <a:t> and Conrad of Montferrat in </a:t>
            </a:r>
            <a:r>
              <a:rPr lang="en-US" dirty="0" err="1" smtClean="0"/>
              <a:t>Tyre</a:t>
            </a:r>
            <a:endParaRPr lang="en-US" dirty="0" smtClean="0"/>
          </a:p>
          <a:p>
            <a:r>
              <a:rPr lang="en-US" dirty="0" smtClean="0"/>
              <a:t>New arrivals flock to Guy</a:t>
            </a:r>
          </a:p>
          <a:p>
            <a:r>
              <a:rPr lang="en-US" dirty="0" smtClean="0"/>
              <a:t>Acre as planned base of operations</a:t>
            </a:r>
          </a:p>
          <a:p>
            <a:r>
              <a:rPr lang="en-US" dirty="0" smtClean="0"/>
              <a:t>Flow of new arrivals </a:t>
            </a:r>
          </a:p>
          <a:p>
            <a:pPr marL="0" indent="0">
              <a:buNone/>
            </a:pPr>
            <a:r>
              <a:rPr lang="en-US" dirty="0" smtClean="0"/>
              <a:t>maintains siege</a:t>
            </a:r>
          </a:p>
          <a:p>
            <a:r>
              <a:rPr lang="en-US" dirty="0" smtClean="0"/>
              <a:t>Negotiated surrender</a:t>
            </a:r>
          </a:p>
          <a:p>
            <a:r>
              <a:rPr lang="en-US" dirty="0" smtClean="0"/>
              <a:t>Richard and the </a:t>
            </a:r>
          </a:p>
          <a:p>
            <a:pPr marL="0" indent="0">
              <a:buNone/>
            </a:pPr>
            <a:r>
              <a:rPr lang="en-US" dirty="0" smtClean="0"/>
              <a:t>Massacre of </a:t>
            </a:r>
            <a:r>
              <a:rPr lang="en-US" dirty="0" err="1" smtClean="0"/>
              <a:t>Ayyadieh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505060"/>
            <a:ext cx="4800600" cy="326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4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Third Crusade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Richard the </a:t>
            </a:r>
            <a:r>
              <a:rPr lang="en-US" dirty="0" err="1" smtClean="0"/>
              <a:t>Lionheart</a:t>
            </a:r>
            <a:r>
              <a:rPr lang="en-US" dirty="0" smtClean="0"/>
              <a:t> left in charge</a:t>
            </a:r>
          </a:p>
          <a:p>
            <a:r>
              <a:rPr lang="en-US" dirty="0" smtClean="0"/>
              <a:t>Muslim afraid to fight against him</a:t>
            </a:r>
          </a:p>
          <a:p>
            <a:r>
              <a:rPr lang="en-US" dirty="0" smtClean="0"/>
              <a:t>Salah al-Din’s responses…</a:t>
            </a:r>
          </a:p>
          <a:p>
            <a:pPr lvl="1"/>
            <a:r>
              <a:rPr lang="en-US" dirty="0" smtClean="0"/>
              <a:t>Destroy defenses</a:t>
            </a:r>
          </a:p>
          <a:p>
            <a:pPr lvl="1"/>
            <a:r>
              <a:rPr lang="en-US" dirty="0" smtClean="0"/>
              <a:t>Fortify Jerusalem</a:t>
            </a:r>
            <a:endParaRPr lang="en-US" dirty="0"/>
          </a:p>
          <a:p>
            <a:r>
              <a:rPr lang="en-US" dirty="0" smtClean="0"/>
              <a:t>Two failed attempts on </a:t>
            </a:r>
          </a:p>
          <a:p>
            <a:pPr marL="0" indent="0">
              <a:buNone/>
            </a:pPr>
            <a:r>
              <a:rPr lang="en-US" dirty="0" smtClean="0"/>
              <a:t>Jerusalem</a:t>
            </a:r>
          </a:p>
          <a:p>
            <a:r>
              <a:rPr lang="en-US" dirty="0" smtClean="0"/>
              <a:t>Peace treaty</a:t>
            </a:r>
          </a:p>
          <a:p>
            <a:pPr lvl="1"/>
            <a:r>
              <a:rPr lang="en-US" dirty="0" smtClean="0"/>
              <a:t>Access for pilgrims and </a:t>
            </a:r>
          </a:p>
          <a:p>
            <a:pPr marL="457200" lvl="1" indent="0">
              <a:buNone/>
            </a:pPr>
            <a:r>
              <a:rPr lang="en-US" dirty="0" smtClean="0"/>
              <a:t>merchants</a:t>
            </a:r>
          </a:p>
          <a:p>
            <a:pPr lvl="1"/>
            <a:r>
              <a:rPr lang="en-US" dirty="0" smtClean="0"/>
              <a:t>Jaffa and </a:t>
            </a:r>
            <a:r>
              <a:rPr lang="en-US" dirty="0" err="1" smtClean="0"/>
              <a:t>Ascalon</a:t>
            </a:r>
            <a:r>
              <a:rPr lang="en-US" dirty="0" smtClean="0"/>
              <a:t> go to </a:t>
            </a:r>
          </a:p>
          <a:p>
            <a:pPr marL="457200" lvl="1" indent="0">
              <a:buNone/>
            </a:pPr>
            <a:r>
              <a:rPr lang="en-US" dirty="0" smtClean="0"/>
              <a:t>Salah al-Din</a:t>
            </a:r>
          </a:p>
          <a:p>
            <a:pPr lvl="1"/>
            <a:r>
              <a:rPr lang="en-US" dirty="0" smtClean="0"/>
              <a:t>The True Cross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8343" y="6347154"/>
            <a:ext cx="4823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Contemporary images of Richard and Salah al-Din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370" y="3200400"/>
            <a:ext cx="5377630" cy="314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09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the Third Crusade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11432"/>
            <a:ext cx="5257800" cy="5753657"/>
          </a:xfrm>
        </p:spPr>
      </p:pic>
    </p:spTree>
    <p:extLst>
      <p:ext uri="{BB962C8B-B14F-4D97-AF65-F5344CB8AC3E}">
        <p14:creationId xmlns:p14="http://schemas.microsoft.com/office/powerpoint/2010/main" val="233260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and Salah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Remembered as respectful rivalry</a:t>
            </a:r>
          </a:p>
          <a:p>
            <a:r>
              <a:rPr lang="en-US" dirty="0" smtClean="0"/>
              <a:t>Three year treaty, not end of fight</a:t>
            </a:r>
          </a:p>
          <a:p>
            <a:r>
              <a:rPr lang="en-US" dirty="0" smtClean="0"/>
              <a:t>Oct., 1192 – Richard returns to England</a:t>
            </a:r>
          </a:p>
          <a:p>
            <a:r>
              <a:rPr lang="en-US" dirty="0" smtClean="0"/>
              <a:t>Never enters Jerusalem</a:t>
            </a:r>
          </a:p>
          <a:p>
            <a:r>
              <a:rPr lang="en-US" dirty="0" smtClean="0"/>
              <a:t>Salah al-Din as </a:t>
            </a:r>
          </a:p>
          <a:p>
            <a:pPr marL="0" indent="0">
              <a:buNone/>
            </a:pPr>
            <a:r>
              <a:rPr lang="en-US" dirty="0" smtClean="0"/>
              <a:t>model of chivalry</a:t>
            </a:r>
          </a:p>
          <a:p>
            <a:r>
              <a:rPr lang="en-US" dirty="0" smtClean="0"/>
              <a:t>Virtuous pagan or </a:t>
            </a:r>
          </a:p>
          <a:p>
            <a:pPr marL="0" indent="0">
              <a:buNone/>
            </a:pPr>
            <a:r>
              <a:rPr lang="en-US" dirty="0" smtClean="0"/>
              <a:t>noble heathen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965575"/>
            <a:ext cx="4931664" cy="2700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59269"/>
            <a:ext cx="3873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Richard and Salah al-Din in 14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manuscript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075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of Salah al-Din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Plans for pilgrimage</a:t>
            </a:r>
          </a:p>
          <a:p>
            <a:r>
              <a:rPr lang="en-US" dirty="0" smtClean="0"/>
              <a:t>Settle local disputes</a:t>
            </a:r>
          </a:p>
          <a:p>
            <a:r>
              <a:rPr lang="en-US" dirty="0" smtClean="0"/>
              <a:t>Feb., 1193 – Falls ill, fasting and prayer</a:t>
            </a:r>
          </a:p>
          <a:p>
            <a:r>
              <a:rPr lang="en-US" dirty="0" smtClean="0"/>
              <a:t>Concern over succession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Afdal</a:t>
            </a:r>
            <a:r>
              <a:rPr lang="en-US" dirty="0" smtClean="0"/>
              <a:t> accepts oath of </a:t>
            </a:r>
          </a:p>
          <a:p>
            <a:pPr marL="0" indent="0">
              <a:buNone/>
            </a:pPr>
            <a:r>
              <a:rPr lang="en-US" dirty="0" smtClean="0"/>
              <a:t>loyalty</a:t>
            </a:r>
          </a:p>
          <a:p>
            <a:r>
              <a:rPr lang="en-US" dirty="0" smtClean="0"/>
              <a:t>March 3, 1193 – Salah </a:t>
            </a:r>
          </a:p>
          <a:p>
            <a:pPr marL="0" indent="0">
              <a:buNone/>
            </a:pPr>
            <a:r>
              <a:rPr lang="en-US" dirty="0" smtClean="0"/>
              <a:t>al-Din 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844" y="3352801"/>
            <a:ext cx="3995956" cy="340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00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Ayyubid</a:t>
            </a:r>
            <a:r>
              <a:rPr lang="en-US" dirty="0" smtClean="0"/>
              <a:t> Dynasty (r. 1171-1341)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Preserve Salah al-Din’s Sultanate</a:t>
            </a:r>
          </a:p>
          <a:p>
            <a:r>
              <a:rPr lang="en-US" dirty="0" smtClean="0"/>
              <a:t>Egypt as new economic center</a:t>
            </a:r>
          </a:p>
          <a:p>
            <a:r>
              <a:rPr lang="en-US" dirty="0" smtClean="0"/>
              <a:t>Egypt as new focus of crusade</a:t>
            </a:r>
          </a:p>
          <a:p>
            <a:pPr lvl="1"/>
            <a:r>
              <a:rPr lang="en-US" dirty="0" smtClean="0"/>
              <a:t>1197, 1217, 1229, and 1249</a:t>
            </a:r>
            <a:endParaRPr lang="en-US" dirty="0"/>
          </a:p>
          <a:p>
            <a:r>
              <a:rPr lang="en-US" dirty="0" smtClean="0"/>
              <a:t>Sixth Crusade (1228-1229)</a:t>
            </a:r>
          </a:p>
          <a:p>
            <a:pPr lvl="1"/>
            <a:r>
              <a:rPr lang="en-US" dirty="0" smtClean="0"/>
              <a:t>Holy Roman Emperor Frederick II</a:t>
            </a:r>
          </a:p>
          <a:p>
            <a:pPr lvl="1"/>
            <a:r>
              <a:rPr lang="en-US" dirty="0" err="1" smtClean="0"/>
              <a:t>Ayyubid</a:t>
            </a:r>
            <a:r>
              <a:rPr lang="en-US" dirty="0" smtClean="0"/>
              <a:t> Sultan al-</a:t>
            </a:r>
            <a:r>
              <a:rPr lang="en-US" dirty="0" err="1" smtClean="0"/>
              <a:t>Kamil</a:t>
            </a:r>
            <a:endParaRPr lang="en-US" dirty="0"/>
          </a:p>
          <a:p>
            <a:pPr lvl="1"/>
            <a:r>
              <a:rPr lang="en-US" dirty="0" smtClean="0"/>
              <a:t>Jerusalem given to Frederick by </a:t>
            </a:r>
          </a:p>
          <a:p>
            <a:pPr marL="457200" lvl="1" indent="0">
              <a:buNone/>
            </a:pPr>
            <a:r>
              <a:rPr lang="en-US" dirty="0" smtClean="0"/>
              <a:t>way of treaty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219199"/>
            <a:ext cx="2612136" cy="5374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8021" y="6019800"/>
            <a:ext cx="3426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Frederick II and al-</a:t>
            </a:r>
            <a:r>
              <a:rPr lang="en-US" dirty="0" err="1" smtClean="0"/>
              <a:t>Kamil</a:t>
            </a:r>
            <a:r>
              <a:rPr lang="en-US" dirty="0" smtClean="0"/>
              <a:t> from 14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entury manuscript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695</Words>
  <Application>Microsoft Office PowerPoint</Application>
  <PresentationFormat>On-screen Show (4:3)</PresentationFormat>
  <Paragraphs>154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Salah al-Din: Freedom Fighter? Noble Heathen?</vt:lpstr>
      <vt:lpstr>Salah al-Din and Nur al-Din</vt:lpstr>
      <vt:lpstr>Salah al-Din (r. 1174-1193)</vt:lpstr>
      <vt:lpstr>Salah al-Din the Counter Crusader</vt:lpstr>
      <vt:lpstr>The Battle of Hattin</vt:lpstr>
      <vt:lpstr>Aftermath of Hattin</vt:lpstr>
      <vt:lpstr>The Fall of Jerusalem</vt:lpstr>
      <vt:lpstr>The Image of Salah al-Din</vt:lpstr>
      <vt:lpstr>Third Crusade (1189-1192)</vt:lpstr>
      <vt:lpstr>Third Crusade and Politics of the East</vt:lpstr>
      <vt:lpstr>Siege of Acre (Aug. 28, 1189 – July 12, 1191)</vt:lpstr>
      <vt:lpstr>The Third Crusade</vt:lpstr>
      <vt:lpstr>End of the Third Crusade</vt:lpstr>
      <vt:lpstr>Richard and Salah al-Din</vt:lpstr>
      <vt:lpstr>Death of Salah al-Din</vt:lpstr>
      <vt:lpstr>Ayyubid Dynasty (r. 1171-1341)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</dc:creator>
  <cp:lastModifiedBy>Rob</cp:lastModifiedBy>
  <cp:revision>18</cp:revision>
  <dcterms:created xsi:type="dcterms:W3CDTF">2014-09-30T19:19:31Z</dcterms:created>
  <dcterms:modified xsi:type="dcterms:W3CDTF">2014-10-01T20:03:59Z</dcterms:modified>
</cp:coreProperties>
</file>