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74" r:id="rId15"/>
    <p:sldId id="275" r:id="rId16"/>
    <p:sldId id="282" r:id="rId17"/>
    <p:sldId id="276" r:id="rId18"/>
    <p:sldId id="292" r:id="rId19"/>
    <p:sldId id="277" r:id="rId20"/>
    <p:sldId id="278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17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9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32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5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20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9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4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98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3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15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4F836-FEB1-43D0-BCE3-9D7C33D4C814}" type="datetimeFigureOut">
              <a:rPr lang="en-US" smtClean="0"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FA21F-07B0-4837-8208-D732C89B7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9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Dissolution of the Caliphate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9/24/14</a:t>
            </a:r>
          </a:p>
          <a:p>
            <a:r>
              <a:rPr lang="en-US" dirty="0" smtClean="0"/>
              <a:t>HIST 1016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19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Baghdad as the Center of the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r>
              <a:rPr lang="en-US" dirty="0" smtClean="0"/>
              <a:t>750: `Abbasid Revolution</a:t>
            </a:r>
          </a:p>
          <a:p>
            <a:r>
              <a:rPr lang="en-US" dirty="0" smtClean="0"/>
              <a:t>Baghdad – founded in 762</a:t>
            </a:r>
          </a:p>
          <a:p>
            <a:r>
              <a:rPr lang="en-US" dirty="0" smtClean="0"/>
              <a:t>Cosmopolitan capital of `Abbasids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Yaqubi</a:t>
            </a:r>
            <a:r>
              <a:rPr lang="en-US" dirty="0" smtClean="0"/>
              <a:t> (d. 897/8)</a:t>
            </a:r>
          </a:p>
          <a:p>
            <a:r>
              <a:rPr lang="en-US" dirty="0" err="1" smtClean="0"/>
              <a:t>Ibn</a:t>
            </a:r>
            <a:r>
              <a:rPr lang="en-US" dirty="0" smtClean="0"/>
              <a:t> al-</a:t>
            </a:r>
            <a:r>
              <a:rPr lang="en-US" dirty="0" err="1" smtClean="0"/>
              <a:t>Nadim</a:t>
            </a:r>
            <a:r>
              <a:rPr lang="en-US" dirty="0" smtClean="0"/>
              <a:t> (d. 998)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– </a:t>
            </a:r>
            <a:r>
              <a:rPr lang="en-US" i="1" dirty="0" smtClean="0"/>
              <a:t>al-</a:t>
            </a:r>
            <a:r>
              <a:rPr lang="en-US" i="1" dirty="0" err="1" smtClean="0"/>
              <a:t>Fihrist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4" name="Content Placeholder 3" descr="baghdad_round_c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3" y="4800600"/>
            <a:ext cx="4406747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895600"/>
            <a:ext cx="4626315" cy="370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Forget: Harun al-Rashid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965" y="1219200"/>
            <a:ext cx="4328835" cy="56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4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Arabic and the Translation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 smtClean="0"/>
              <a:t>Arabic and Islam</a:t>
            </a:r>
          </a:p>
          <a:p>
            <a:r>
              <a:rPr lang="en-US" sz="2800" dirty="0" smtClean="0"/>
              <a:t>Arabic as </a:t>
            </a:r>
            <a:r>
              <a:rPr lang="en-US" sz="2800" i="1" dirty="0" smtClean="0"/>
              <a:t>lingua franca</a:t>
            </a:r>
            <a:endParaRPr lang="en-US" sz="2800" dirty="0" smtClean="0"/>
          </a:p>
          <a:p>
            <a:r>
              <a:rPr lang="en-US" sz="2800" i="1" dirty="0" err="1" smtClean="0"/>
              <a:t>Bayt</a:t>
            </a:r>
            <a:r>
              <a:rPr lang="en-US" sz="2800" i="1" dirty="0" smtClean="0"/>
              <a:t> al-</a:t>
            </a:r>
            <a:r>
              <a:rPr lang="en-US" sz="2800" i="1" dirty="0" err="1" smtClean="0"/>
              <a:t>Hikma</a:t>
            </a:r>
            <a:r>
              <a:rPr lang="en-US" sz="2800" dirty="0" smtClean="0"/>
              <a:t>: House of Wisdom</a:t>
            </a:r>
          </a:p>
          <a:p>
            <a:r>
              <a:rPr lang="en-US" sz="2800" dirty="0" smtClean="0"/>
              <a:t>al-</a:t>
            </a:r>
            <a:r>
              <a:rPr lang="en-US" sz="2800" dirty="0" err="1" smtClean="0"/>
              <a:t>Ma’mun</a:t>
            </a:r>
            <a:r>
              <a:rPr lang="en-US" sz="2800" dirty="0" smtClean="0"/>
              <a:t> (r. 813-833)</a:t>
            </a:r>
          </a:p>
          <a:p>
            <a:r>
              <a:rPr lang="en-US" sz="2800" dirty="0" smtClean="0"/>
              <a:t>Greek, Persian, and Indian texts</a:t>
            </a:r>
          </a:p>
          <a:p>
            <a:r>
              <a:rPr lang="en-US" sz="2800" dirty="0" smtClean="0"/>
              <a:t>Islamic innovations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75" y="1447800"/>
            <a:ext cx="30194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0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562px-Kelileh_va_Demne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599"/>
            <a:ext cx="4572000" cy="4881139"/>
          </a:xfrm>
          <a:prstGeom prst="rect">
            <a:avLst/>
          </a:prstGeom>
        </p:spPr>
      </p:pic>
      <p:pic>
        <p:nvPicPr>
          <p:cNvPr id="5" name="Content Placeholder 3" descr="399px-Shahnameh3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04800"/>
            <a:ext cx="4191000" cy="63022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934" y="5198533"/>
            <a:ext cx="3867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Kalila</a:t>
            </a:r>
            <a:r>
              <a:rPr lang="en-US" dirty="0" smtClean="0"/>
              <a:t> </a:t>
            </a:r>
            <a:r>
              <a:rPr lang="en-US" dirty="0" err="1" smtClean="0"/>
              <a:t>wa</a:t>
            </a:r>
            <a:r>
              <a:rPr lang="en-US" dirty="0" smtClean="0"/>
              <a:t> </a:t>
            </a:r>
            <a:r>
              <a:rPr lang="en-US" dirty="0" err="1" smtClean="0"/>
              <a:t>Dimna</a:t>
            </a:r>
            <a:r>
              <a:rPr lang="en-US" dirty="0" smtClean="0"/>
              <a:t> (Panchatantra)</a:t>
            </a:r>
          </a:p>
          <a:p>
            <a:r>
              <a:rPr lang="en-US" dirty="0" smtClean="0"/>
              <a:t>1,001 Nights (</a:t>
            </a:r>
            <a:r>
              <a:rPr lang="en-US" dirty="0" err="1" smtClean="0"/>
              <a:t>Hazar</a:t>
            </a:r>
            <a:r>
              <a:rPr lang="en-US" dirty="0" smtClean="0"/>
              <a:t> </a:t>
            </a:r>
            <a:r>
              <a:rPr lang="en-US" dirty="0" err="1" smtClean="0"/>
              <a:t>Afsan</a:t>
            </a:r>
            <a:r>
              <a:rPr lang="en-US" dirty="0" smtClean="0"/>
              <a:t>, </a:t>
            </a:r>
            <a:r>
              <a:rPr lang="en-US" dirty="0" err="1" smtClean="0"/>
              <a:t>Jataka</a:t>
            </a:r>
            <a:r>
              <a:rPr lang="en-US" dirty="0" smtClean="0"/>
              <a:t> Tales)</a:t>
            </a:r>
          </a:p>
          <a:p>
            <a:r>
              <a:rPr lang="en-US" dirty="0" err="1" smtClean="0"/>
              <a:t>Shahnameh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Nishapurware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70037"/>
            <a:ext cx="4525963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97" y="1600200"/>
            <a:ext cx="4262311" cy="446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0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8726"/>
            <a:ext cx="4302051" cy="6584772"/>
          </a:xfrm>
        </p:spPr>
      </p:pic>
      <p:pic>
        <p:nvPicPr>
          <p:cNvPr id="4" name="Content Placeholder 3" descr="samarra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399" y="258726"/>
            <a:ext cx="3933195" cy="3856074"/>
          </a:xfrm>
          <a:prstGeom prst="rect">
            <a:avLst/>
          </a:prstGeom>
        </p:spPr>
      </p:pic>
      <p:pic>
        <p:nvPicPr>
          <p:cNvPr id="5" name="Picture 4" descr="IRQ01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4191000"/>
            <a:ext cx="3987800" cy="25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5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Islamic Golden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Philosophy – </a:t>
            </a:r>
            <a:r>
              <a:rPr lang="en-US" sz="2800" dirty="0" err="1" smtClean="0"/>
              <a:t>Ibn</a:t>
            </a:r>
            <a:r>
              <a:rPr lang="en-US" sz="2800" dirty="0" smtClean="0"/>
              <a:t> </a:t>
            </a:r>
            <a:r>
              <a:rPr lang="en-US" sz="2800" dirty="0" err="1" smtClean="0"/>
              <a:t>Sina</a:t>
            </a:r>
            <a:r>
              <a:rPr lang="en-US" sz="2800" dirty="0" smtClean="0"/>
              <a:t> (Avicenna) (ca.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980-1037)</a:t>
            </a:r>
          </a:p>
          <a:p>
            <a:r>
              <a:rPr lang="en-US" sz="2800" dirty="0" smtClean="0"/>
              <a:t>Mathematics - </a:t>
            </a:r>
            <a:r>
              <a:rPr lang="en-US" sz="2800" dirty="0"/>
              <a:t>al-Khwarizmi (ca. </a:t>
            </a:r>
            <a:r>
              <a:rPr lang="en-US" sz="2800" dirty="0" smtClean="0"/>
              <a:t>780 –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850</a:t>
            </a:r>
            <a:r>
              <a:rPr lang="en-US" sz="2800" dirty="0"/>
              <a:t>)</a:t>
            </a:r>
          </a:p>
          <a:p>
            <a:r>
              <a:rPr lang="en-US" sz="2800" dirty="0" smtClean="0"/>
              <a:t>Astronomy – al-</a:t>
            </a:r>
            <a:r>
              <a:rPr lang="en-US" sz="2800" dirty="0" err="1" smtClean="0"/>
              <a:t>Farghani</a:t>
            </a:r>
            <a:r>
              <a:rPr lang="en-US" sz="2800" dirty="0" smtClean="0"/>
              <a:t> (active 833 –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861)</a:t>
            </a:r>
          </a:p>
          <a:p>
            <a:r>
              <a:rPr lang="en-US" sz="2800" dirty="0" smtClean="0"/>
              <a:t>Medicine – al-</a:t>
            </a:r>
            <a:r>
              <a:rPr lang="en-US" sz="2800" dirty="0" err="1" smtClean="0"/>
              <a:t>Razi</a:t>
            </a:r>
            <a:r>
              <a:rPr lang="en-US" sz="2800" dirty="0" smtClean="0"/>
              <a:t> (</a:t>
            </a:r>
            <a:r>
              <a:rPr lang="en-US" sz="2800" dirty="0" err="1" smtClean="0"/>
              <a:t>Rhazes</a:t>
            </a:r>
            <a:r>
              <a:rPr lang="en-US" sz="2800" dirty="0" smtClean="0"/>
              <a:t>) (865-925)</a:t>
            </a:r>
          </a:p>
          <a:p>
            <a:r>
              <a:rPr lang="en-US" sz="2800" dirty="0" smtClean="0"/>
              <a:t>Chemistry – Jabir (Geber) (ca. 721 –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ca. 815)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0" y="1219200"/>
            <a:ext cx="2228850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0" y="4038093"/>
            <a:ext cx="2292645" cy="281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8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3" descr="484px-Al-jazari_water_devi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879" y="304800"/>
            <a:ext cx="3886200" cy="4817603"/>
          </a:xfrm>
          <a:prstGeom prst="rect">
            <a:avLst/>
          </a:prstGeom>
        </p:spPr>
      </p:pic>
      <p:pic>
        <p:nvPicPr>
          <p:cNvPr id="6" name="Picture 5" descr="800px-Lunar_eclipse_al-Biru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9334" y="3276600"/>
            <a:ext cx="4972254" cy="350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2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go from this…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7190"/>
            <a:ext cx="8915400" cy="5009168"/>
          </a:xfrm>
        </p:spPr>
      </p:pic>
    </p:spTree>
    <p:extLst>
      <p:ext uri="{BB962C8B-B14F-4D97-AF65-F5344CB8AC3E}">
        <p14:creationId xmlns:p14="http://schemas.microsoft.com/office/powerpoint/2010/main" val="408026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this?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143502"/>
            <a:ext cx="7772399" cy="5661376"/>
          </a:xfrm>
        </p:spPr>
      </p:pic>
    </p:spTree>
    <p:extLst>
      <p:ext uri="{BB962C8B-B14F-4D97-AF65-F5344CB8AC3E}">
        <p14:creationId xmlns:p14="http://schemas.microsoft.com/office/powerpoint/2010/main" val="85515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Shi’ism and the </a:t>
            </a:r>
            <a:r>
              <a:rPr lang="en-US" dirty="0" err="1" smtClean="0"/>
              <a:t>Fatimids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Piety attached to loyalty to </a:t>
            </a:r>
          </a:p>
          <a:p>
            <a:pPr marL="0" indent="0">
              <a:buNone/>
            </a:pPr>
            <a:r>
              <a:rPr lang="en-US" dirty="0" smtClean="0"/>
              <a:t>`Ali and his descendants</a:t>
            </a:r>
          </a:p>
          <a:p>
            <a:r>
              <a:rPr lang="en-US" dirty="0" smtClean="0"/>
              <a:t>Imam: True leader of the</a:t>
            </a:r>
          </a:p>
          <a:p>
            <a:pPr marL="0" indent="0">
              <a:buNone/>
            </a:pPr>
            <a:r>
              <a:rPr lang="en-US" dirty="0" smtClean="0"/>
              <a:t>Muslim community</a:t>
            </a:r>
          </a:p>
          <a:p>
            <a:r>
              <a:rPr lang="en-US" dirty="0" smtClean="0"/>
              <a:t>Both political and religious</a:t>
            </a:r>
          </a:p>
          <a:p>
            <a:r>
              <a:rPr lang="en-US" dirty="0" smtClean="0"/>
              <a:t>Who are the Imams and</a:t>
            </a:r>
          </a:p>
          <a:p>
            <a:pPr marL="0" indent="0">
              <a:buNone/>
            </a:pPr>
            <a:r>
              <a:rPr lang="en-US" dirty="0" smtClean="0"/>
              <a:t>what makes them special?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19200"/>
            <a:ext cx="3562452" cy="558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14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Isma`ili</a:t>
            </a:r>
            <a:r>
              <a:rPr lang="en-US" dirty="0" smtClean="0"/>
              <a:t> (</a:t>
            </a:r>
            <a:r>
              <a:rPr lang="en-US" dirty="0" err="1" smtClean="0"/>
              <a:t>Sevener</a:t>
            </a:r>
            <a:r>
              <a:rPr lang="en-US" dirty="0" smtClean="0"/>
              <a:t>) </a:t>
            </a:r>
            <a:r>
              <a:rPr lang="en-US" dirty="0" err="1" smtClean="0"/>
              <a:t>Shi’ism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765: Promotes </a:t>
            </a:r>
            <a:r>
              <a:rPr lang="en-US" dirty="0" err="1" smtClean="0"/>
              <a:t>Isma`il</a:t>
            </a:r>
            <a:r>
              <a:rPr lang="en-US" dirty="0" smtClean="0"/>
              <a:t> b. </a:t>
            </a:r>
            <a:r>
              <a:rPr lang="en-US" dirty="0" err="1" smtClean="0"/>
              <a:t>Ja`far</a:t>
            </a:r>
            <a:r>
              <a:rPr lang="en-US" dirty="0" smtClean="0"/>
              <a:t> over Musa al-</a:t>
            </a:r>
            <a:r>
              <a:rPr lang="en-US" dirty="0" err="1" smtClean="0"/>
              <a:t>Kazim</a:t>
            </a:r>
            <a:r>
              <a:rPr lang="en-US" dirty="0" smtClean="0"/>
              <a:t> as seventh Imam</a:t>
            </a:r>
          </a:p>
          <a:p>
            <a:r>
              <a:rPr lang="en-US" dirty="0" smtClean="0"/>
              <a:t>Extreme </a:t>
            </a:r>
            <a:r>
              <a:rPr lang="en-US" dirty="0" err="1" smtClean="0"/>
              <a:t>messianism</a:t>
            </a:r>
            <a:endParaRPr lang="en-US" dirty="0" smtClean="0"/>
          </a:p>
          <a:p>
            <a:r>
              <a:rPr lang="en-US" i="1" dirty="0" err="1" smtClean="0"/>
              <a:t>Zahir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err="1" smtClean="0"/>
              <a:t>batin</a:t>
            </a:r>
            <a:r>
              <a:rPr lang="en-US" dirty="0" smtClean="0"/>
              <a:t>: literal and esoteric truths</a:t>
            </a:r>
          </a:p>
          <a:p>
            <a:r>
              <a:rPr lang="en-US" dirty="0" smtClean="0"/>
              <a:t>Prophet and </a:t>
            </a:r>
            <a:r>
              <a:rPr lang="en-US" i="1" dirty="0" err="1" smtClean="0"/>
              <a:t>wasi</a:t>
            </a:r>
            <a:r>
              <a:rPr lang="en-US" dirty="0" smtClean="0"/>
              <a:t>: executer and interpreter of revelation</a:t>
            </a:r>
          </a:p>
          <a:p>
            <a:r>
              <a:rPr lang="en-US" dirty="0" smtClean="0"/>
              <a:t>Cycles of seven prophets and seven </a:t>
            </a:r>
            <a:r>
              <a:rPr lang="en-US" i="1" dirty="0" err="1" smtClean="0"/>
              <a:t>wasi</a:t>
            </a:r>
            <a:endParaRPr lang="en-US" i="1" dirty="0" smtClean="0"/>
          </a:p>
          <a:p>
            <a:r>
              <a:rPr lang="en-US" dirty="0" smtClean="0"/>
              <a:t>Muhammad b. </a:t>
            </a:r>
            <a:r>
              <a:rPr lang="en-US" dirty="0" err="1" smtClean="0"/>
              <a:t>Isma`il</a:t>
            </a:r>
            <a:r>
              <a:rPr lang="en-US" dirty="0" smtClean="0"/>
              <a:t> to be the seventh prophet, will reveal truth and establish justice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85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Isma`ili</a:t>
            </a:r>
            <a:r>
              <a:rPr lang="en-US" dirty="0" smtClean="0"/>
              <a:t> (</a:t>
            </a:r>
            <a:r>
              <a:rPr lang="en-US" dirty="0" err="1" smtClean="0"/>
              <a:t>Sevener</a:t>
            </a:r>
            <a:r>
              <a:rPr lang="en-US" dirty="0" smtClean="0"/>
              <a:t>) </a:t>
            </a:r>
            <a:r>
              <a:rPr lang="en-US" dirty="0" err="1" smtClean="0"/>
              <a:t>Shi’ism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" y="1435608"/>
            <a:ext cx="8982626" cy="511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51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Fatimid Caliphate (r. 909-1171)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Isma`ili</a:t>
            </a:r>
            <a:r>
              <a:rPr lang="en-US" dirty="0" smtClean="0"/>
              <a:t> Shi’ite counter </a:t>
            </a:r>
          </a:p>
          <a:p>
            <a:pPr marL="0" indent="0">
              <a:buNone/>
            </a:pPr>
            <a:r>
              <a:rPr lang="en-US" dirty="0" smtClean="0"/>
              <a:t>caliphate</a:t>
            </a:r>
          </a:p>
          <a:p>
            <a:r>
              <a:rPr lang="en-US" dirty="0" smtClean="0"/>
              <a:t>Founded in North Africa</a:t>
            </a:r>
          </a:p>
          <a:p>
            <a:pPr marL="0" indent="0">
              <a:buNone/>
            </a:pPr>
            <a:r>
              <a:rPr lang="en-US" dirty="0" smtClean="0"/>
              <a:t>by missionaries among</a:t>
            </a:r>
          </a:p>
          <a:p>
            <a:pPr marL="0" indent="0">
              <a:buNone/>
            </a:pPr>
            <a:r>
              <a:rPr lang="en-US" dirty="0" smtClean="0"/>
              <a:t>Berbers</a:t>
            </a:r>
          </a:p>
          <a:p>
            <a:r>
              <a:rPr lang="en-US" dirty="0" smtClean="0"/>
              <a:t>Eventually spread to </a:t>
            </a:r>
          </a:p>
          <a:p>
            <a:pPr marL="0" indent="0">
              <a:buNone/>
            </a:pPr>
            <a:r>
              <a:rPr lang="en-US" dirty="0" smtClean="0"/>
              <a:t>Egypt and Syria</a:t>
            </a:r>
          </a:p>
          <a:p>
            <a:r>
              <a:rPr lang="en-US" dirty="0" smtClean="0"/>
              <a:t>Establish rule of </a:t>
            </a:r>
            <a:r>
              <a:rPr lang="en-US" dirty="0" err="1" smtClean="0"/>
              <a:t>Isma`ili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Imams</a:t>
            </a:r>
          </a:p>
          <a:p>
            <a:r>
              <a:rPr lang="en-US" dirty="0" smtClean="0"/>
              <a:t>969: Founded Cairo as capital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19200"/>
            <a:ext cx="4000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82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Buwayhids</a:t>
            </a:r>
            <a:r>
              <a:rPr lang="en-US" dirty="0" smtClean="0"/>
              <a:t> (r. 934-1062)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Shi’ites from </a:t>
            </a:r>
            <a:r>
              <a:rPr lang="en-US" dirty="0" err="1" smtClean="0"/>
              <a:t>Daylam</a:t>
            </a:r>
            <a:endParaRPr lang="en-US" dirty="0" smtClean="0"/>
          </a:p>
          <a:p>
            <a:r>
              <a:rPr lang="en-US" dirty="0" smtClean="0"/>
              <a:t>Late 9</a:t>
            </a:r>
            <a:r>
              <a:rPr lang="en-US" baseline="30000" dirty="0" smtClean="0"/>
              <a:t>th</a:t>
            </a:r>
            <a:r>
              <a:rPr lang="en-US" dirty="0" smtClean="0"/>
              <a:t> century – mercenaries</a:t>
            </a:r>
          </a:p>
          <a:p>
            <a:r>
              <a:rPr lang="en-US" dirty="0" smtClean="0"/>
              <a:t>934 – Three brothers (`Ali, al-Hasan, and Ahmad </a:t>
            </a:r>
          </a:p>
          <a:p>
            <a:pPr marL="0" indent="0">
              <a:buNone/>
            </a:pPr>
            <a:r>
              <a:rPr lang="en-US" dirty="0" smtClean="0"/>
              <a:t>b. </a:t>
            </a:r>
            <a:r>
              <a:rPr lang="en-US" dirty="0" err="1" smtClean="0"/>
              <a:t>Buya</a:t>
            </a:r>
            <a:r>
              <a:rPr lang="en-US" dirty="0" smtClean="0"/>
              <a:t>) hired by local landowners to remove abusive governor in Fars</a:t>
            </a:r>
          </a:p>
          <a:p>
            <a:r>
              <a:rPr lang="en-US" dirty="0" smtClean="0"/>
              <a:t>944 – March on </a:t>
            </a:r>
          </a:p>
          <a:p>
            <a:pPr marL="0" indent="0">
              <a:buNone/>
            </a:pPr>
            <a:r>
              <a:rPr lang="en-US" dirty="0" smtClean="0"/>
              <a:t>Baghdad</a:t>
            </a:r>
          </a:p>
          <a:p>
            <a:r>
              <a:rPr lang="en-US" i="1" dirty="0" smtClean="0"/>
              <a:t>Amir al-</a:t>
            </a:r>
            <a:r>
              <a:rPr lang="en-US" i="1" dirty="0" err="1" smtClean="0"/>
              <a:t>umara</a:t>
            </a:r>
            <a:r>
              <a:rPr lang="en-US" i="1" dirty="0" smtClean="0"/>
              <a:t>’</a:t>
            </a:r>
          </a:p>
          <a:p>
            <a:r>
              <a:rPr lang="en-US" dirty="0" smtClean="0"/>
              <a:t>Shi’ite commanders </a:t>
            </a:r>
          </a:p>
          <a:p>
            <a:pPr marL="0" indent="0">
              <a:buNone/>
            </a:pPr>
            <a:r>
              <a:rPr lang="en-US" dirty="0" smtClean="0"/>
              <a:t>of `Abbasid military?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774063"/>
            <a:ext cx="4724400" cy="300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49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2: The Steppe Turks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9150"/>
            <a:ext cx="7490381" cy="5592650"/>
          </a:xfrm>
        </p:spPr>
      </p:pic>
    </p:spTree>
    <p:extLst>
      <p:ext uri="{BB962C8B-B14F-4D97-AF65-F5344CB8AC3E}">
        <p14:creationId xmlns:p14="http://schemas.microsoft.com/office/powerpoint/2010/main" val="221209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Don’t Forget: The Huns and the </a:t>
            </a:r>
            <a:r>
              <a:rPr lang="en-US" dirty="0" err="1" smtClean="0"/>
              <a:t>Avars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3700674" cy="556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675546"/>
            <a:ext cx="5181600" cy="512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0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Turks and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Paganism – living spirits inhabit all </a:t>
            </a:r>
          </a:p>
          <a:p>
            <a:pPr marL="0" indent="0">
              <a:buNone/>
            </a:pPr>
            <a:r>
              <a:rPr lang="en-US" dirty="0" smtClean="0"/>
              <a:t>objects animate and inanimate</a:t>
            </a:r>
          </a:p>
          <a:p>
            <a:r>
              <a:rPr lang="en-US" dirty="0" smtClean="0"/>
              <a:t>Shamanism – shamans can interact </a:t>
            </a:r>
          </a:p>
          <a:p>
            <a:pPr marL="0" indent="0">
              <a:buNone/>
            </a:pPr>
            <a:r>
              <a:rPr lang="en-US" dirty="0" smtClean="0"/>
              <a:t>with spirits and travel in spiritual </a:t>
            </a:r>
          </a:p>
          <a:p>
            <a:pPr marL="0" indent="0">
              <a:buNone/>
            </a:pPr>
            <a:r>
              <a:rPr lang="en-US" dirty="0" smtClean="0"/>
              <a:t>realms</a:t>
            </a:r>
          </a:p>
          <a:p>
            <a:r>
              <a:rPr lang="en-US" dirty="0" smtClean="0"/>
              <a:t>Nestorian Christianity, Buddhism, </a:t>
            </a:r>
          </a:p>
          <a:p>
            <a:pPr marL="0" indent="0">
              <a:buNone/>
            </a:pPr>
            <a:r>
              <a:rPr lang="en-US" dirty="0" smtClean="0"/>
              <a:t>and Manichaeism spread along Silk </a:t>
            </a:r>
          </a:p>
          <a:p>
            <a:pPr marL="0" indent="0">
              <a:buNone/>
            </a:pPr>
            <a:r>
              <a:rPr lang="en-US" dirty="0" smtClean="0"/>
              <a:t>Road</a:t>
            </a:r>
          </a:p>
          <a:p>
            <a:r>
              <a:rPr lang="en-US" dirty="0" smtClean="0"/>
              <a:t>Mid-10</a:t>
            </a:r>
            <a:r>
              <a:rPr lang="en-US" baseline="30000" dirty="0" smtClean="0"/>
              <a:t>th</a:t>
            </a:r>
            <a:r>
              <a:rPr lang="en-US" dirty="0" smtClean="0"/>
              <a:t> century – Islam expands </a:t>
            </a:r>
          </a:p>
          <a:p>
            <a:pPr marL="0" indent="0">
              <a:buNone/>
            </a:pPr>
            <a:r>
              <a:rPr lang="en-US" dirty="0" smtClean="0"/>
              <a:t>onto steppes</a:t>
            </a:r>
          </a:p>
          <a:p>
            <a:r>
              <a:rPr lang="en-US" dirty="0" smtClean="0"/>
              <a:t>Lowers opposition to Turks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704" y="1143000"/>
            <a:ext cx="3322295" cy="510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10200" y="6336268"/>
            <a:ext cx="3665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Turkic Shaman, Russian Empire, 1908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1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Turks in Islamic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Turkish </a:t>
            </a:r>
            <a:r>
              <a:rPr lang="en-US" i="1" dirty="0" err="1" smtClean="0"/>
              <a:t>ghulams</a:t>
            </a:r>
            <a:endParaRPr lang="en-US" dirty="0" smtClean="0"/>
          </a:p>
          <a:p>
            <a:r>
              <a:rPr lang="en-US" dirty="0" err="1" smtClean="0"/>
              <a:t>Ghaznavids</a:t>
            </a:r>
            <a:r>
              <a:rPr lang="en-US" dirty="0" smtClean="0"/>
              <a:t> (962-1186)</a:t>
            </a:r>
          </a:p>
          <a:p>
            <a:pPr lvl="1"/>
            <a:r>
              <a:rPr lang="en-US" i="1" dirty="0" err="1" smtClean="0"/>
              <a:t>Ghulams</a:t>
            </a:r>
            <a:r>
              <a:rPr lang="en-US" dirty="0" smtClean="0"/>
              <a:t> of the </a:t>
            </a:r>
            <a:r>
              <a:rPr lang="en-US" dirty="0" err="1" smtClean="0"/>
              <a:t>Samanids</a:t>
            </a:r>
            <a:endParaRPr lang="en-US" dirty="0" smtClean="0"/>
          </a:p>
          <a:p>
            <a:pPr lvl="1"/>
            <a:r>
              <a:rPr lang="en-US" dirty="0" smtClean="0"/>
              <a:t>Form independent dynasty in Afghanistan</a:t>
            </a:r>
          </a:p>
          <a:p>
            <a:r>
              <a:rPr lang="en-US" dirty="0" err="1" smtClean="0"/>
              <a:t>Qarakhanids</a:t>
            </a:r>
            <a:r>
              <a:rPr lang="en-US" dirty="0" smtClean="0"/>
              <a:t> (992-1212)</a:t>
            </a:r>
          </a:p>
          <a:p>
            <a:pPr lvl="1"/>
            <a:r>
              <a:rPr lang="en-US" dirty="0" smtClean="0"/>
              <a:t>Muslim </a:t>
            </a:r>
            <a:r>
              <a:rPr lang="en-US" dirty="0" err="1" smtClean="0"/>
              <a:t>Qarluq</a:t>
            </a:r>
            <a:r>
              <a:rPr lang="en-US" dirty="0" smtClean="0"/>
              <a:t> Turks</a:t>
            </a:r>
          </a:p>
          <a:p>
            <a:pPr lvl="1"/>
            <a:r>
              <a:rPr lang="en-US" dirty="0" smtClean="0"/>
              <a:t>Conquer </a:t>
            </a:r>
            <a:r>
              <a:rPr lang="en-US" dirty="0" err="1" smtClean="0"/>
              <a:t>Samanid</a:t>
            </a:r>
            <a:r>
              <a:rPr lang="en-US" dirty="0" smtClean="0"/>
              <a:t> lands</a:t>
            </a:r>
          </a:p>
          <a:p>
            <a:pPr lvl="1"/>
            <a:r>
              <a:rPr lang="en-US" dirty="0" smtClean="0"/>
              <a:t>Welcomed as good </a:t>
            </a:r>
          </a:p>
          <a:p>
            <a:pPr marL="457200" lvl="1" indent="0">
              <a:buNone/>
            </a:pPr>
            <a:r>
              <a:rPr lang="en-US" dirty="0" smtClean="0"/>
              <a:t>Muslim rulers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33800"/>
            <a:ext cx="4038600" cy="25902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07708" y="6400800"/>
            <a:ext cx="4383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Qarakhanid</a:t>
            </a:r>
            <a:r>
              <a:rPr lang="en-US" dirty="0" smtClean="0"/>
              <a:t> mausoleum in </a:t>
            </a:r>
            <a:r>
              <a:rPr lang="en-US" dirty="0" err="1" smtClean="0"/>
              <a:t>Uzgen</a:t>
            </a:r>
            <a:r>
              <a:rPr lang="en-US" dirty="0" smtClean="0"/>
              <a:t>, Kyrgyzstan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25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Seljuqs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Oghuz</a:t>
            </a:r>
            <a:r>
              <a:rPr lang="en-US" dirty="0" smtClean="0"/>
              <a:t> Turks</a:t>
            </a:r>
          </a:p>
          <a:p>
            <a:r>
              <a:rPr lang="en-US" dirty="0" err="1" smtClean="0"/>
              <a:t>Tughril</a:t>
            </a:r>
            <a:r>
              <a:rPr lang="en-US" dirty="0" smtClean="0"/>
              <a:t> Beg (r. 1016-1063) – </a:t>
            </a:r>
          </a:p>
          <a:p>
            <a:pPr marL="0" indent="0">
              <a:buNone/>
            </a:pPr>
            <a:r>
              <a:rPr lang="en-US" dirty="0" smtClean="0"/>
              <a:t>First Great </a:t>
            </a:r>
            <a:r>
              <a:rPr lang="en-US" dirty="0" err="1" smtClean="0"/>
              <a:t>Seljuq</a:t>
            </a:r>
            <a:endParaRPr lang="en-US" dirty="0" smtClean="0"/>
          </a:p>
          <a:p>
            <a:r>
              <a:rPr lang="en-US" dirty="0" smtClean="0"/>
              <a:t>1025 – cross Oxus River </a:t>
            </a:r>
          </a:p>
          <a:p>
            <a:pPr marL="0" indent="0">
              <a:buNone/>
            </a:pPr>
            <a:r>
              <a:rPr lang="en-US" dirty="0" smtClean="0"/>
              <a:t>into </a:t>
            </a:r>
            <a:r>
              <a:rPr lang="en-US" dirty="0" err="1" smtClean="0"/>
              <a:t>Khurasan</a:t>
            </a:r>
            <a:endParaRPr lang="en-US" dirty="0" smtClean="0"/>
          </a:p>
          <a:p>
            <a:r>
              <a:rPr lang="en-US" dirty="0" smtClean="0"/>
              <a:t>Was there a little Ice Age?</a:t>
            </a:r>
          </a:p>
          <a:p>
            <a:r>
              <a:rPr lang="en-US" dirty="0" smtClean="0"/>
              <a:t>1040 – Battle of </a:t>
            </a:r>
            <a:r>
              <a:rPr lang="en-US" dirty="0" err="1" smtClean="0"/>
              <a:t>Dandanaqan</a:t>
            </a:r>
            <a:endParaRPr lang="en-US" dirty="0" smtClean="0"/>
          </a:p>
          <a:p>
            <a:pPr lvl="1"/>
            <a:r>
              <a:rPr lang="en-US" dirty="0" err="1" smtClean="0"/>
              <a:t>Seljuqs</a:t>
            </a:r>
            <a:r>
              <a:rPr lang="en-US" dirty="0" smtClean="0"/>
              <a:t> defeat </a:t>
            </a:r>
            <a:r>
              <a:rPr lang="en-US" dirty="0" err="1" smtClean="0"/>
              <a:t>Ghaznavids</a:t>
            </a:r>
            <a:r>
              <a:rPr lang="en-US" dirty="0" smtClean="0"/>
              <a:t> for </a:t>
            </a:r>
          </a:p>
          <a:p>
            <a:pPr marL="457200" lvl="1" indent="0">
              <a:buNone/>
            </a:pPr>
            <a:r>
              <a:rPr lang="en-US" dirty="0" smtClean="0"/>
              <a:t>control of </a:t>
            </a:r>
            <a:r>
              <a:rPr lang="en-US" dirty="0" err="1" smtClean="0"/>
              <a:t>Khurasan</a:t>
            </a:r>
            <a:endParaRPr lang="en-US" dirty="0"/>
          </a:p>
          <a:p>
            <a:r>
              <a:rPr lang="en-US" dirty="0" smtClean="0"/>
              <a:t>Begin war against </a:t>
            </a:r>
            <a:r>
              <a:rPr lang="en-US" dirty="0" err="1" smtClean="0"/>
              <a:t>Buywahids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203" y="1514856"/>
            <a:ext cx="3589597" cy="45049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01585" y="6096000"/>
            <a:ext cx="3266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Burj</a:t>
            </a:r>
            <a:r>
              <a:rPr lang="en-US" dirty="0" smtClean="0"/>
              <a:t> </a:t>
            </a:r>
            <a:r>
              <a:rPr lang="en-US" dirty="0" err="1" smtClean="0"/>
              <a:t>Tughril</a:t>
            </a:r>
            <a:r>
              <a:rPr lang="en-US" dirty="0" smtClean="0"/>
              <a:t>, tomb of </a:t>
            </a:r>
            <a:r>
              <a:rPr lang="en-US" dirty="0" err="1" smtClean="0"/>
              <a:t>Tughril</a:t>
            </a:r>
            <a:r>
              <a:rPr lang="en-US" dirty="0" smtClean="0"/>
              <a:t> Beg,</a:t>
            </a:r>
          </a:p>
          <a:p>
            <a:r>
              <a:rPr lang="en-US" dirty="0" smtClean="0"/>
              <a:t>near </a:t>
            </a:r>
            <a:r>
              <a:rPr lang="en-US" dirty="0" err="1" smtClean="0"/>
              <a:t>Rayy</a:t>
            </a:r>
            <a:r>
              <a:rPr lang="en-US" dirty="0" smtClean="0"/>
              <a:t>, Iran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72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Sunni Revival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Seljuqs</a:t>
            </a:r>
            <a:r>
              <a:rPr lang="en-US" dirty="0" smtClean="0"/>
              <a:t> become defenders of Sunni Islam</a:t>
            </a:r>
          </a:p>
          <a:p>
            <a:r>
              <a:rPr lang="en-US" dirty="0" smtClean="0"/>
              <a:t>Byproduct of war with </a:t>
            </a:r>
            <a:r>
              <a:rPr lang="en-US" dirty="0" err="1" smtClean="0"/>
              <a:t>Buwayhids</a:t>
            </a:r>
            <a:r>
              <a:rPr lang="en-US" dirty="0" smtClean="0"/>
              <a:t>?</a:t>
            </a:r>
          </a:p>
          <a:p>
            <a:r>
              <a:rPr lang="en-US" dirty="0" smtClean="0"/>
              <a:t>Employment of </a:t>
            </a:r>
            <a:r>
              <a:rPr lang="en-US" i="1" dirty="0" smtClean="0"/>
              <a:t>`</a:t>
            </a:r>
            <a:r>
              <a:rPr lang="en-US" i="1" dirty="0" err="1" smtClean="0"/>
              <a:t>ulama</a:t>
            </a:r>
            <a:r>
              <a:rPr lang="en-US" i="1" dirty="0" smtClean="0"/>
              <a:t>’</a:t>
            </a:r>
            <a:r>
              <a:rPr lang="en-US" dirty="0" smtClean="0"/>
              <a:t> and </a:t>
            </a:r>
            <a:r>
              <a:rPr lang="en-US" dirty="0" err="1" smtClean="0"/>
              <a:t>sufis</a:t>
            </a:r>
            <a:r>
              <a:rPr lang="en-US" dirty="0" smtClean="0"/>
              <a:t> to justify rule</a:t>
            </a:r>
          </a:p>
          <a:p>
            <a:r>
              <a:rPr lang="en-US" dirty="0" smtClean="0"/>
              <a:t>1055 – Invited into Baghdad to </a:t>
            </a:r>
          </a:p>
          <a:p>
            <a:pPr marL="0" indent="0">
              <a:buNone/>
            </a:pPr>
            <a:r>
              <a:rPr lang="en-US" dirty="0" smtClean="0"/>
              <a:t>rescue `Abbasids from </a:t>
            </a:r>
          </a:p>
          <a:p>
            <a:pPr marL="0" indent="0">
              <a:buNone/>
            </a:pPr>
            <a:r>
              <a:rPr lang="en-US" dirty="0" err="1" smtClean="0"/>
              <a:t>Buwayhids</a:t>
            </a:r>
            <a:endParaRPr lang="en-US" dirty="0" smtClean="0"/>
          </a:p>
          <a:p>
            <a:r>
              <a:rPr lang="en-US" dirty="0" smtClean="0"/>
              <a:t>Does not mean revival of </a:t>
            </a:r>
          </a:p>
          <a:p>
            <a:pPr marL="0" indent="0">
              <a:buNone/>
            </a:pPr>
            <a:r>
              <a:rPr lang="en-US" dirty="0" smtClean="0"/>
              <a:t>`Abbasid power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371850"/>
            <a:ext cx="2971800" cy="3343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6345793"/>
            <a:ext cx="1223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Tughril</a:t>
            </a:r>
            <a:r>
              <a:rPr lang="en-US" dirty="0" smtClean="0"/>
              <a:t> Beg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6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Wars with the Byzantine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Aug. 26, 1071 – Battle of </a:t>
            </a:r>
          </a:p>
          <a:p>
            <a:pPr marL="0" indent="0">
              <a:buNone/>
            </a:pPr>
            <a:r>
              <a:rPr lang="en-US" dirty="0" err="1" smtClean="0"/>
              <a:t>Manzikert</a:t>
            </a:r>
            <a:endParaRPr lang="en-US" dirty="0" smtClean="0"/>
          </a:p>
          <a:p>
            <a:r>
              <a:rPr lang="en-US" dirty="0" smtClean="0"/>
              <a:t>Defeat of the Byzantine </a:t>
            </a:r>
          </a:p>
          <a:p>
            <a:pPr marL="0" indent="0">
              <a:buNone/>
            </a:pPr>
            <a:r>
              <a:rPr lang="en-US" dirty="0" smtClean="0"/>
              <a:t>Empire</a:t>
            </a:r>
          </a:p>
          <a:p>
            <a:r>
              <a:rPr lang="en-US" dirty="0" smtClean="0"/>
              <a:t>Collapse of Byzantine-Muslim </a:t>
            </a:r>
          </a:p>
          <a:p>
            <a:pPr marL="0" indent="0">
              <a:buNone/>
            </a:pPr>
            <a:r>
              <a:rPr lang="en-US" dirty="0" smtClean="0"/>
              <a:t>frontier</a:t>
            </a:r>
          </a:p>
          <a:p>
            <a:r>
              <a:rPr lang="en-US" dirty="0" smtClean="0"/>
              <a:t>Capture of Emperor </a:t>
            </a:r>
          </a:p>
          <a:p>
            <a:pPr marL="0" indent="0">
              <a:buNone/>
            </a:pPr>
            <a:r>
              <a:rPr lang="en-US" dirty="0" err="1" smtClean="0"/>
              <a:t>Romanos</a:t>
            </a:r>
            <a:r>
              <a:rPr lang="en-US" dirty="0" smtClean="0"/>
              <a:t> IV Diogenes</a:t>
            </a:r>
          </a:p>
          <a:p>
            <a:r>
              <a:rPr lang="en-US" dirty="0" smtClean="0"/>
              <a:t>Begins </a:t>
            </a:r>
            <a:r>
              <a:rPr lang="en-US" dirty="0" err="1" smtClean="0"/>
              <a:t>Turkification</a:t>
            </a:r>
            <a:r>
              <a:rPr lang="en-US" dirty="0" smtClean="0"/>
              <a:t> of </a:t>
            </a:r>
          </a:p>
          <a:p>
            <a:pPr marL="0" indent="0">
              <a:buNone/>
            </a:pPr>
            <a:r>
              <a:rPr lang="en-US" dirty="0" smtClean="0"/>
              <a:t>Anatolia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95399"/>
            <a:ext cx="3701143" cy="46734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1200" y="6019800"/>
            <a:ext cx="3382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</a:t>
            </a:r>
            <a:r>
              <a:rPr lang="en-US" baseline="30000" dirty="0" smtClean="0"/>
              <a:t>th</a:t>
            </a:r>
            <a:r>
              <a:rPr lang="en-US" dirty="0" smtClean="0"/>
              <a:t> century painting of Alp </a:t>
            </a:r>
            <a:r>
              <a:rPr lang="en-US" dirty="0" err="1" smtClean="0"/>
              <a:t>Arslan</a:t>
            </a:r>
            <a:endParaRPr lang="en-US" dirty="0" smtClean="0"/>
          </a:p>
          <a:p>
            <a:r>
              <a:rPr lang="en-US" dirty="0" smtClean="0"/>
              <a:t>humiliating </a:t>
            </a:r>
            <a:r>
              <a:rPr lang="en-US" dirty="0" err="1" smtClean="0"/>
              <a:t>Romanos</a:t>
            </a:r>
            <a:r>
              <a:rPr lang="en-US" dirty="0" smtClean="0"/>
              <a:t> IV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08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61" y="3429000"/>
            <a:ext cx="7103739" cy="3276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61" y="76200"/>
            <a:ext cx="7103739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79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Malik Shah and </a:t>
            </a:r>
            <a:r>
              <a:rPr lang="en-US" dirty="0" err="1" smtClean="0"/>
              <a:t>Nizam</a:t>
            </a:r>
            <a:r>
              <a:rPr lang="en-US" dirty="0" smtClean="0"/>
              <a:t> al-</a:t>
            </a:r>
            <a:r>
              <a:rPr lang="en-US" dirty="0" err="1" smtClean="0"/>
              <a:t>Mulk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Nov. 25, 1072 – Alp </a:t>
            </a:r>
            <a:r>
              <a:rPr lang="en-US" dirty="0" err="1" smtClean="0"/>
              <a:t>Arslan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assassinated by captured Turkish rival</a:t>
            </a:r>
          </a:p>
          <a:p>
            <a:r>
              <a:rPr lang="en-US" dirty="0" smtClean="0"/>
              <a:t>Malik Shah I (r. 1072-1092)</a:t>
            </a:r>
          </a:p>
          <a:p>
            <a:pPr lvl="1"/>
            <a:r>
              <a:rPr lang="en-US" dirty="0" smtClean="0"/>
              <a:t>Son of Alp </a:t>
            </a:r>
            <a:r>
              <a:rPr lang="en-US" dirty="0" err="1" smtClean="0"/>
              <a:t>Arslan</a:t>
            </a:r>
            <a:endParaRPr lang="en-US" dirty="0" smtClean="0"/>
          </a:p>
          <a:p>
            <a:pPr lvl="1"/>
            <a:r>
              <a:rPr lang="en-US" dirty="0" smtClean="0"/>
              <a:t>Fights uncle, brother, and cousin for </a:t>
            </a:r>
          </a:p>
          <a:p>
            <a:pPr marL="457200" lvl="1" indent="0">
              <a:buNone/>
            </a:pPr>
            <a:r>
              <a:rPr lang="en-US" dirty="0" smtClean="0"/>
              <a:t>title</a:t>
            </a:r>
          </a:p>
          <a:p>
            <a:r>
              <a:rPr lang="en-US" dirty="0" err="1" smtClean="0"/>
              <a:t>Nizam</a:t>
            </a:r>
            <a:r>
              <a:rPr lang="en-US" dirty="0" smtClean="0"/>
              <a:t> al-</a:t>
            </a:r>
            <a:r>
              <a:rPr lang="en-US" dirty="0" err="1" smtClean="0"/>
              <a:t>Mulk</a:t>
            </a:r>
            <a:r>
              <a:rPr lang="en-US" dirty="0" smtClean="0"/>
              <a:t> (d. 1092)</a:t>
            </a:r>
          </a:p>
          <a:p>
            <a:pPr lvl="1"/>
            <a:r>
              <a:rPr lang="en-US" dirty="0" smtClean="0"/>
              <a:t>Persian vizier of Malik Shah</a:t>
            </a:r>
          </a:p>
          <a:p>
            <a:pPr lvl="1"/>
            <a:r>
              <a:rPr lang="en-US" dirty="0" smtClean="0"/>
              <a:t>Real ruler of the </a:t>
            </a:r>
            <a:r>
              <a:rPr lang="en-US" dirty="0" err="1" smtClean="0"/>
              <a:t>Seljuq</a:t>
            </a:r>
            <a:r>
              <a:rPr lang="en-US" dirty="0" smtClean="0"/>
              <a:t> Empire for 20 </a:t>
            </a:r>
          </a:p>
          <a:p>
            <a:pPr marL="457200" lvl="1" indent="0">
              <a:buNone/>
            </a:pPr>
            <a:r>
              <a:rPr lang="en-US" dirty="0" smtClean="0"/>
              <a:t>years</a:t>
            </a:r>
          </a:p>
          <a:p>
            <a:pPr lvl="1"/>
            <a:r>
              <a:rPr lang="en-US" i="1" dirty="0" err="1" smtClean="0"/>
              <a:t>Siyasatnama</a:t>
            </a:r>
            <a:r>
              <a:rPr lang="en-US" dirty="0" smtClean="0"/>
              <a:t> – Book of Government</a:t>
            </a:r>
          </a:p>
          <a:p>
            <a:pPr lvl="1"/>
            <a:r>
              <a:rPr lang="en-US" i="1" dirty="0" err="1" smtClean="0"/>
              <a:t>Nizamiyyah</a:t>
            </a:r>
            <a:r>
              <a:rPr lang="en-US" dirty="0" smtClean="0"/>
              <a:t> – universities to train administrators</a:t>
            </a:r>
            <a:endParaRPr lang="en-US" i="1" dirty="0" smtClean="0"/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920" y="1371600"/>
            <a:ext cx="3151355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41796" y="525780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Malik Shah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345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Seljuq</a:t>
            </a:r>
            <a:r>
              <a:rPr lang="en-US" dirty="0" smtClean="0"/>
              <a:t> Collapse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Oct. 14, 1092 – </a:t>
            </a:r>
            <a:r>
              <a:rPr lang="en-US" dirty="0" err="1" smtClean="0"/>
              <a:t>Nizam</a:t>
            </a:r>
            <a:r>
              <a:rPr lang="en-US" dirty="0" smtClean="0"/>
              <a:t> al-</a:t>
            </a:r>
            <a:r>
              <a:rPr lang="en-US" dirty="0" err="1" smtClean="0"/>
              <a:t>Mulk</a:t>
            </a:r>
            <a:r>
              <a:rPr lang="en-US" dirty="0" smtClean="0"/>
              <a:t> assassinated by the Assassins</a:t>
            </a:r>
          </a:p>
          <a:p>
            <a:r>
              <a:rPr lang="en-US" dirty="0" smtClean="0"/>
              <a:t>Assassins (</a:t>
            </a:r>
            <a:r>
              <a:rPr lang="en-US" i="1" dirty="0" err="1" smtClean="0"/>
              <a:t>hashshashin</a:t>
            </a:r>
            <a:r>
              <a:rPr lang="en-US" dirty="0" smtClean="0"/>
              <a:t>) – </a:t>
            </a:r>
            <a:r>
              <a:rPr lang="en-US" dirty="0" err="1" smtClean="0"/>
              <a:t>Nizari</a:t>
            </a:r>
            <a:r>
              <a:rPr lang="en-US" dirty="0" smtClean="0"/>
              <a:t> </a:t>
            </a:r>
            <a:r>
              <a:rPr lang="en-US" dirty="0" err="1" smtClean="0"/>
              <a:t>Ismaili</a:t>
            </a:r>
            <a:r>
              <a:rPr lang="en-US" dirty="0" smtClean="0"/>
              <a:t> Shi’ites </a:t>
            </a:r>
          </a:p>
          <a:p>
            <a:pPr marL="0" indent="0">
              <a:buNone/>
            </a:pPr>
            <a:r>
              <a:rPr lang="en-US" dirty="0" smtClean="0"/>
              <a:t>who engaged in politically motivated murders</a:t>
            </a:r>
          </a:p>
          <a:p>
            <a:r>
              <a:rPr lang="en-US" dirty="0" smtClean="0"/>
              <a:t>Or was it Malik Shah?</a:t>
            </a:r>
          </a:p>
          <a:p>
            <a:r>
              <a:rPr lang="en-US" dirty="0" smtClean="0"/>
              <a:t>Malik Shah dies not </a:t>
            </a:r>
          </a:p>
          <a:p>
            <a:pPr marL="0" indent="0">
              <a:buNone/>
            </a:pPr>
            <a:r>
              <a:rPr lang="en-US" dirty="0" smtClean="0"/>
              <a:t>long after</a:t>
            </a:r>
          </a:p>
          <a:p>
            <a:r>
              <a:rPr lang="en-US" dirty="0" err="1" smtClean="0"/>
              <a:t>Seljuq</a:t>
            </a:r>
            <a:r>
              <a:rPr lang="en-US" dirty="0" smtClean="0"/>
              <a:t> lands fall into chaos</a:t>
            </a:r>
          </a:p>
          <a:p>
            <a:r>
              <a:rPr lang="en-US" dirty="0" smtClean="0"/>
              <a:t>Sons and grandsons fight </a:t>
            </a:r>
          </a:p>
          <a:p>
            <a:pPr marL="0" indent="0">
              <a:buNone/>
            </a:pPr>
            <a:r>
              <a:rPr lang="en-US" dirty="0" smtClean="0"/>
              <a:t>for control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041" y="3276600"/>
            <a:ext cx="4146302" cy="29687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76800" y="6172200"/>
            <a:ext cx="4036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century depiction of assassination of</a:t>
            </a:r>
          </a:p>
          <a:p>
            <a:r>
              <a:rPr lang="en-US" dirty="0" err="1" smtClean="0"/>
              <a:t>Nizam</a:t>
            </a:r>
            <a:r>
              <a:rPr lang="en-US" dirty="0" smtClean="0"/>
              <a:t> al-</a:t>
            </a:r>
            <a:r>
              <a:rPr lang="en-US" dirty="0" err="1" smtClean="0"/>
              <a:t>Mulk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0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Seljuq</a:t>
            </a:r>
            <a:r>
              <a:rPr lang="en-US" dirty="0" smtClean="0"/>
              <a:t> Successor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Sultans of Hamadan (western Persia)</a:t>
            </a:r>
          </a:p>
          <a:p>
            <a:r>
              <a:rPr lang="en-US" dirty="0" smtClean="0"/>
              <a:t>Sultans of Kerman (southern Persia)</a:t>
            </a:r>
          </a:p>
          <a:p>
            <a:r>
              <a:rPr lang="en-US" dirty="0" smtClean="0"/>
              <a:t>Sultans of Aleppo (northern Syria)</a:t>
            </a:r>
          </a:p>
          <a:p>
            <a:r>
              <a:rPr lang="en-US" dirty="0" smtClean="0"/>
              <a:t>Sultans/Emirs of Damascus (southern Syria)</a:t>
            </a:r>
          </a:p>
          <a:p>
            <a:r>
              <a:rPr lang="en-US" dirty="0" smtClean="0"/>
              <a:t>Sultans of Rum (Anatolia)</a:t>
            </a:r>
          </a:p>
          <a:p>
            <a:r>
              <a:rPr lang="en-US" dirty="0" smtClean="0"/>
              <a:t>Each with smaller divisions!</a:t>
            </a:r>
          </a:p>
          <a:p>
            <a:r>
              <a:rPr lang="en-US" dirty="0" smtClean="0"/>
              <a:t>And they are all fighting with each other!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501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Seljuq</a:t>
            </a:r>
            <a:r>
              <a:rPr lang="en-US" dirty="0" smtClean="0"/>
              <a:t> Titles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Sultan – authority</a:t>
            </a:r>
          </a:p>
          <a:p>
            <a:r>
              <a:rPr lang="en-US" dirty="0" smtClean="0"/>
              <a:t>Great </a:t>
            </a:r>
            <a:r>
              <a:rPr lang="en-US" dirty="0" err="1" smtClean="0"/>
              <a:t>Seljuq</a:t>
            </a:r>
            <a:r>
              <a:rPr lang="en-US" dirty="0" smtClean="0"/>
              <a:t> – Sultan of </a:t>
            </a:r>
            <a:r>
              <a:rPr lang="en-US" dirty="0" err="1" smtClean="0"/>
              <a:t>Seljuq</a:t>
            </a:r>
            <a:r>
              <a:rPr lang="en-US" dirty="0" smtClean="0"/>
              <a:t> Empire</a:t>
            </a:r>
          </a:p>
          <a:p>
            <a:r>
              <a:rPr lang="en-US" dirty="0" smtClean="0"/>
              <a:t>Beg or </a:t>
            </a:r>
            <a:r>
              <a:rPr lang="en-US" dirty="0" err="1" smtClean="0"/>
              <a:t>Bey</a:t>
            </a:r>
            <a:r>
              <a:rPr lang="en-US" dirty="0" smtClean="0"/>
              <a:t> – prince</a:t>
            </a:r>
          </a:p>
          <a:p>
            <a:r>
              <a:rPr lang="en-US" dirty="0" smtClean="0"/>
              <a:t>Emir – military commander</a:t>
            </a:r>
          </a:p>
          <a:p>
            <a:r>
              <a:rPr lang="en-US" dirty="0" err="1" smtClean="0"/>
              <a:t>Atabeg</a:t>
            </a:r>
            <a:r>
              <a:rPr lang="en-US" dirty="0" smtClean="0"/>
              <a:t> – regent and tutor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003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the Crusaders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Crusades - A series of conflicts conducted by </a:t>
            </a:r>
          </a:p>
          <a:p>
            <a:pPr marL="0" indent="0">
              <a:buNone/>
            </a:pPr>
            <a:r>
              <a:rPr lang="en-US" dirty="0" smtClean="0"/>
              <a:t>Catholic Europeans against Muslims, pagans, </a:t>
            </a:r>
          </a:p>
          <a:p>
            <a:pPr marL="0" indent="0">
              <a:buNone/>
            </a:pPr>
            <a:r>
              <a:rPr lang="en-US" dirty="0" smtClean="0"/>
              <a:t>heretics, and excommunicates </a:t>
            </a:r>
          </a:p>
          <a:p>
            <a:pPr marL="0" indent="0">
              <a:buNone/>
            </a:pPr>
            <a:r>
              <a:rPr lang="en-US" dirty="0" smtClean="0"/>
              <a:t>beginning in 1095 and ending </a:t>
            </a:r>
          </a:p>
          <a:p>
            <a:pPr marL="0" indent="0">
              <a:buNone/>
            </a:pPr>
            <a:r>
              <a:rPr lang="en-US" dirty="0" smtClean="0"/>
              <a:t>in 1291 (even though the </a:t>
            </a:r>
          </a:p>
          <a:p>
            <a:pPr marL="0" indent="0">
              <a:buNone/>
            </a:pPr>
            <a:r>
              <a:rPr lang="en-US" dirty="0" smtClean="0"/>
              <a:t>crusading spirit lasted until </a:t>
            </a:r>
          </a:p>
          <a:p>
            <a:pPr marL="0" indent="0">
              <a:buNone/>
            </a:pPr>
            <a:r>
              <a:rPr lang="en-US" dirty="0" smtClean="0"/>
              <a:t>1798).</a:t>
            </a:r>
          </a:p>
          <a:p>
            <a:r>
              <a:rPr lang="en-US" dirty="0" smtClean="0"/>
              <a:t>Crusading was a continuous </a:t>
            </a:r>
          </a:p>
          <a:p>
            <a:pPr marL="0" indent="0">
              <a:buNone/>
            </a:pPr>
            <a:r>
              <a:rPr lang="en-US" dirty="0" smtClean="0"/>
              <a:t>enterprise, but later historians </a:t>
            </a:r>
          </a:p>
          <a:p>
            <a:pPr marL="0" indent="0">
              <a:buNone/>
            </a:pPr>
            <a:r>
              <a:rPr lang="en-US" dirty="0" smtClean="0"/>
              <a:t>have numbered nine major </a:t>
            </a:r>
          </a:p>
          <a:p>
            <a:pPr marL="0" indent="0">
              <a:buNone/>
            </a:pPr>
            <a:r>
              <a:rPr lang="en-US" dirty="0" smtClean="0"/>
              <a:t>crusades between 1095 and 1291.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323" y="2480679"/>
            <a:ext cx="3921477" cy="331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81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Crusades</a:t>
            </a:r>
            <a:endParaRPr lang="en-US" dirty="0"/>
          </a:p>
        </p:txBody>
      </p:sp>
      <p:pic>
        <p:nvPicPr>
          <p:cNvPr id="4" name="Content Placeholder 3" descr="506px-StatueUrbanI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8241" y="1828800"/>
            <a:ext cx="3701759" cy="4389437"/>
          </a:xfrm>
        </p:spPr>
      </p:pic>
      <p:sp>
        <p:nvSpPr>
          <p:cNvPr id="5" name="TextBox 4"/>
          <p:cNvSpPr txBox="1"/>
          <p:nvPr/>
        </p:nvSpPr>
        <p:spPr>
          <a:xfrm>
            <a:off x="0" y="6248400"/>
            <a:ext cx="3883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Statue of Pope Urban II in Claremont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74254" y="1219200"/>
            <a:ext cx="518969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Urban II (r. 1088-1099)</a:t>
            </a:r>
          </a:p>
          <a:p>
            <a:r>
              <a:rPr lang="en-US" sz="3200" dirty="0" smtClean="0"/>
              <a:t>Reform Pope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Peace and Truce of God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1095: Council of Claremont</a:t>
            </a:r>
          </a:p>
          <a:p>
            <a:r>
              <a:rPr lang="en-US" sz="3200" dirty="0" smtClean="0"/>
              <a:t>Urban II calls for armed </a:t>
            </a:r>
          </a:p>
          <a:p>
            <a:r>
              <a:rPr lang="en-US" sz="3200" dirty="0" smtClean="0"/>
              <a:t>pilgrimage to liberate the </a:t>
            </a:r>
          </a:p>
          <a:p>
            <a:r>
              <a:rPr lang="en-US" sz="3200" dirty="0" smtClean="0"/>
              <a:t>Holy 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Indulgences offered for </a:t>
            </a:r>
          </a:p>
          <a:p>
            <a:r>
              <a:rPr lang="en-US" sz="3200" dirty="0" smtClean="0"/>
              <a:t>those who join.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8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884</Words>
  <Application>Microsoft Office PowerPoint</Application>
  <PresentationFormat>On-screen Show (4:3)</PresentationFormat>
  <Paragraphs>196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The Dissolution of the Caliphate</vt:lpstr>
      <vt:lpstr>Baghdad as the Center of the World</vt:lpstr>
      <vt:lpstr>Don’t Forget: Harun al-Rashid</vt:lpstr>
      <vt:lpstr>Arabic and the Translation Movement</vt:lpstr>
      <vt:lpstr>PowerPoint Presentation</vt:lpstr>
      <vt:lpstr>Nishapurware</vt:lpstr>
      <vt:lpstr>PowerPoint Presentation</vt:lpstr>
      <vt:lpstr>The Islamic Golden Age</vt:lpstr>
      <vt:lpstr>PowerPoint Presentation</vt:lpstr>
      <vt:lpstr>How do we go from this…</vt:lpstr>
      <vt:lpstr>To this?</vt:lpstr>
      <vt:lpstr>Step 1: Shi’ism and the Fatimids</vt:lpstr>
      <vt:lpstr>Isma`ili (Sevener) Shi’ism</vt:lpstr>
      <vt:lpstr>Isma`ili (Sevener) Shi’ism</vt:lpstr>
      <vt:lpstr>Fatimid Caliphate (r. 909-1171)</vt:lpstr>
      <vt:lpstr>The Buwayhids (r. 934-1062)</vt:lpstr>
      <vt:lpstr>Step 2: The Steppe Turks</vt:lpstr>
      <vt:lpstr>Don’t Forget: The Huns and the Avars</vt:lpstr>
      <vt:lpstr>Turks and Islam</vt:lpstr>
      <vt:lpstr>Turks in Islamic World</vt:lpstr>
      <vt:lpstr>The Seljuqs</vt:lpstr>
      <vt:lpstr>The Sunni Revival</vt:lpstr>
      <vt:lpstr>Wars with the Byzantine Empire</vt:lpstr>
      <vt:lpstr>PowerPoint Presentation</vt:lpstr>
      <vt:lpstr>Malik Shah and Nizam al-Mulk</vt:lpstr>
      <vt:lpstr>Seljuq Collapse</vt:lpstr>
      <vt:lpstr>Seljuq Successor States</vt:lpstr>
      <vt:lpstr>Seljuq Titles</vt:lpstr>
      <vt:lpstr>Enter the Crusaders</vt:lpstr>
      <vt:lpstr>The Crusades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Dissolution of the Caliphate</dc:title>
  <dc:creator>Rob</dc:creator>
  <cp:lastModifiedBy>haugrt</cp:lastModifiedBy>
  <cp:revision>8</cp:revision>
  <dcterms:created xsi:type="dcterms:W3CDTF">2014-09-23T20:34:08Z</dcterms:created>
  <dcterms:modified xsi:type="dcterms:W3CDTF">2014-09-24T18:22:54Z</dcterms:modified>
</cp:coreProperties>
</file>