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85" r:id="rId3"/>
    <p:sldId id="258" r:id="rId4"/>
    <p:sldId id="257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67" r:id="rId14"/>
    <p:sldId id="270" r:id="rId15"/>
    <p:sldId id="271" r:id="rId16"/>
    <p:sldId id="286" r:id="rId17"/>
    <p:sldId id="272" r:id="rId18"/>
    <p:sldId id="273" r:id="rId19"/>
    <p:sldId id="275" r:id="rId20"/>
    <p:sldId id="276" r:id="rId21"/>
    <p:sldId id="28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10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67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0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6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6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28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4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73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2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74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11382-A376-444F-9517-8569897A6933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EE2A9-904A-4E01-91BB-2955505A4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0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Rise of Islam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2590800"/>
          </a:xfrm>
        </p:spPr>
        <p:txBody>
          <a:bodyPr>
            <a:normAutofit/>
          </a:bodyPr>
          <a:lstStyle/>
          <a:p>
            <a:r>
              <a:rPr lang="en-US" dirty="0" smtClean="0"/>
              <a:t>9/22/14</a:t>
            </a:r>
          </a:p>
          <a:p>
            <a:r>
              <a:rPr lang="en-US" dirty="0" smtClean="0"/>
              <a:t>HIST 1016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6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Salah al-Din Yusuf b. </a:t>
            </a:r>
            <a:r>
              <a:rPr lang="en-US" dirty="0" err="1" smtClean="0"/>
              <a:t>Ayyub</a:t>
            </a:r>
            <a:r>
              <a:rPr lang="en-US" dirty="0" smtClean="0"/>
              <a:t> (r. 1174-1193)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95424"/>
            <a:ext cx="8458201" cy="5286376"/>
          </a:xfrm>
        </p:spPr>
      </p:pic>
    </p:spTree>
    <p:extLst>
      <p:ext uri="{BB962C8B-B14F-4D97-AF65-F5344CB8AC3E}">
        <p14:creationId xmlns:p14="http://schemas.microsoft.com/office/powerpoint/2010/main" val="161454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Rise of Islam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When we say “the Rise of Islam,” what exactly are we referring to?</a:t>
            </a:r>
          </a:p>
          <a:p>
            <a:r>
              <a:rPr lang="en-US" sz="2800" dirty="0" smtClean="0"/>
              <a:t>A religion…</a:t>
            </a:r>
          </a:p>
          <a:p>
            <a:r>
              <a:rPr lang="en-US" sz="2800" dirty="0" smtClean="0"/>
              <a:t>A state…</a:t>
            </a:r>
          </a:p>
          <a:p>
            <a:r>
              <a:rPr lang="en-US" sz="2800" dirty="0" smtClean="0"/>
              <a:t>A culture…</a:t>
            </a:r>
          </a:p>
          <a:p>
            <a:r>
              <a:rPr lang="en-US" sz="2800" dirty="0" smtClean="0"/>
              <a:t>All of the above…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831" y="2286000"/>
            <a:ext cx="5328570" cy="3505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0" y="6336268"/>
            <a:ext cx="3778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Great Umayyad Mosque of Damascus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21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Origins of </a:t>
            </a:r>
            <a:r>
              <a:rPr lang="en-US" dirty="0"/>
              <a:t>I</a:t>
            </a:r>
            <a:r>
              <a:rPr lang="en-US" dirty="0" smtClean="0"/>
              <a:t>slam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610 CE: Muhammad receives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first revelations from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Jibrail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622 CE: </a:t>
            </a:r>
            <a:r>
              <a:rPr lang="en-US" sz="2800" i="1" dirty="0" err="1" smtClean="0"/>
              <a:t>Hijra</a:t>
            </a:r>
            <a:r>
              <a:rPr lang="en-US" sz="2800" dirty="0" smtClean="0"/>
              <a:t> and foundation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of the first Muslim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community</a:t>
            </a:r>
          </a:p>
          <a:p>
            <a:r>
              <a:rPr lang="en-US" sz="2800" dirty="0" smtClean="0"/>
              <a:t>632 CE: Death of Muhammad</a:t>
            </a:r>
          </a:p>
          <a:p>
            <a:r>
              <a:rPr lang="en-US" sz="2800" dirty="0" smtClean="0"/>
              <a:t>Codification of the Qur’an</a:t>
            </a:r>
          </a:p>
          <a:p>
            <a:r>
              <a:rPr lang="en-US" sz="2800" dirty="0" smtClean="0"/>
              <a:t>Spread of Islam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408" y="1524000"/>
            <a:ext cx="3479042" cy="3505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77000" y="5105400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Muhammad and </a:t>
            </a:r>
            <a:r>
              <a:rPr lang="en-US" dirty="0" err="1" smtClean="0"/>
              <a:t>Jibrail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97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Islam, the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Monotheism</a:t>
            </a:r>
          </a:p>
          <a:p>
            <a:r>
              <a:rPr lang="en-US" sz="2800" i="1" dirty="0" err="1" smtClean="0"/>
              <a:t>Shah</a:t>
            </a:r>
            <a:r>
              <a:rPr lang="en-US" sz="2800" i="1" dirty="0" err="1">
                <a:cs typeface="Times New Roman"/>
              </a:rPr>
              <a:t>a</a:t>
            </a:r>
            <a:r>
              <a:rPr lang="en-US" sz="2800" i="1" dirty="0" err="1" smtClean="0"/>
              <a:t>da</a:t>
            </a:r>
            <a:r>
              <a:rPr lang="en-US" sz="2800" i="1" dirty="0" smtClean="0"/>
              <a:t>: </a:t>
            </a:r>
            <a:r>
              <a:rPr lang="en-US" sz="2800" i="1" dirty="0" err="1" smtClean="0"/>
              <a:t>l</a:t>
            </a:r>
            <a:r>
              <a:rPr lang="en-US" sz="2800" i="1" dirty="0" err="1" smtClean="0">
                <a:cs typeface="Times New Roman"/>
              </a:rPr>
              <a:t>ā</a:t>
            </a:r>
            <a:r>
              <a:rPr lang="en-US" sz="2800" i="1" dirty="0" smtClean="0">
                <a:cs typeface="Times New Roman"/>
              </a:rPr>
              <a:t> ‘</a:t>
            </a:r>
            <a:r>
              <a:rPr lang="en-US" sz="2800" i="1" dirty="0" err="1" smtClean="0">
                <a:cs typeface="Times New Roman"/>
              </a:rPr>
              <a:t>ilāha</a:t>
            </a:r>
            <a:r>
              <a:rPr lang="en-US" sz="2800" i="1" dirty="0" smtClean="0">
                <a:cs typeface="Times New Roman"/>
              </a:rPr>
              <a:t> ‘</a:t>
            </a:r>
            <a:r>
              <a:rPr lang="en-US" sz="2800" i="1" dirty="0" err="1" smtClean="0">
                <a:cs typeface="Times New Roman"/>
              </a:rPr>
              <a:t>illa</a:t>
            </a:r>
            <a:r>
              <a:rPr lang="en-US" sz="2800" i="1" dirty="0" smtClean="0">
                <a:cs typeface="Times New Roman"/>
              </a:rPr>
              <a:t> </a:t>
            </a:r>
            <a:r>
              <a:rPr lang="en-US" sz="2800" i="1" dirty="0" err="1" smtClean="0">
                <a:cs typeface="Times New Roman"/>
              </a:rPr>
              <a:t>Allāh</a:t>
            </a:r>
            <a:endParaRPr lang="en-US" sz="2800" i="1" dirty="0" smtClean="0">
              <a:cs typeface="Times New Roman"/>
            </a:endParaRPr>
          </a:p>
          <a:p>
            <a:r>
              <a:rPr lang="en-US" sz="2800" dirty="0" smtClean="0">
                <a:cs typeface="Times New Roman"/>
              </a:rPr>
              <a:t>Abrahamic Religions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38" y="3916681"/>
            <a:ext cx="3587262" cy="23317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112" y="4192742"/>
            <a:ext cx="3083487" cy="20556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237923"/>
            <a:ext cx="2971800" cy="2954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248400"/>
            <a:ext cx="81841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gold dinar minted in 696 in Damascus; </a:t>
            </a:r>
            <a:r>
              <a:rPr lang="en-US" i="1" dirty="0" err="1" smtClean="0"/>
              <a:t>mihr</a:t>
            </a:r>
            <a:r>
              <a:rPr lang="en-US" i="1" dirty="0" err="1">
                <a:cs typeface="Times New Roman"/>
              </a:rPr>
              <a:t>a</a:t>
            </a:r>
            <a:r>
              <a:rPr lang="en-US" i="1" dirty="0" err="1" smtClean="0"/>
              <a:t>b</a:t>
            </a:r>
            <a:r>
              <a:rPr lang="en-US" i="1" dirty="0" smtClean="0"/>
              <a:t> </a:t>
            </a:r>
            <a:r>
              <a:rPr lang="en-US" dirty="0" smtClean="0"/>
              <a:t>in Mosque of </a:t>
            </a:r>
            <a:r>
              <a:rPr lang="en-US" dirty="0" err="1" smtClean="0"/>
              <a:t>Ibn</a:t>
            </a:r>
            <a:r>
              <a:rPr lang="en-US" dirty="0" smtClean="0"/>
              <a:t> </a:t>
            </a:r>
            <a:r>
              <a:rPr lang="en-US" dirty="0" err="1" smtClean="0"/>
              <a:t>Tulun</a:t>
            </a:r>
            <a:r>
              <a:rPr lang="en-US" dirty="0" smtClean="0"/>
              <a:t>, Cairo, 1177; </a:t>
            </a:r>
          </a:p>
          <a:p>
            <a:r>
              <a:rPr lang="en-US" dirty="0" smtClean="0"/>
              <a:t>flag of Saudi Arabia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8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Abraham, Muhammad, and the </a:t>
            </a:r>
            <a:r>
              <a:rPr lang="en-US" dirty="0" err="1" smtClean="0"/>
              <a:t>Ka</a:t>
            </a:r>
            <a:r>
              <a:rPr lang="en-US" dirty="0" err="1" smtClean="0">
                <a:cs typeface="Calibri"/>
              </a:rPr>
              <a:t>ʿbah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524000"/>
            <a:ext cx="5181631" cy="422415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518461"/>
            <a:ext cx="2667000" cy="42296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6096000"/>
            <a:ext cx="8521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Destruction of idols from 11</a:t>
            </a:r>
            <a:r>
              <a:rPr lang="en-US" baseline="30000" dirty="0" smtClean="0"/>
              <a:t>th</a:t>
            </a:r>
            <a:r>
              <a:rPr lang="en-US" dirty="0" smtClean="0"/>
              <a:t> century manuscript; Muhammad at the </a:t>
            </a:r>
            <a:r>
              <a:rPr lang="en-US" dirty="0" err="1" smtClean="0"/>
              <a:t>Ka</a:t>
            </a:r>
            <a:r>
              <a:rPr lang="en-US" dirty="0" err="1" smtClean="0">
                <a:cs typeface="Calibri"/>
              </a:rPr>
              <a:t>ʿbah</a:t>
            </a:r>
            <a:r>
              <a:rPr lang="en-US" dirty="0" smtClean="0">
                <a:cs typeface="Calibri"/>
              </a:rPr>
              <a:t> from a 14</a:t>
            </a:r>
            <a:r>
              <a:rPr lang="en-US" baseline="30000" dirty="0" smtClean="0">
                <a:cs typeface="Calibri"/>
              </a:rPr>
              <a:t>th</a:t>
            </a:r>
            <a:r>
              <a:rPr lang="en-US" dirty="0" smtClean="0">
                <a:cs typeface="Calibri"/>
              </a:rPr>
              <a:t> </a:t>
            </a:r>
          </a:p>
          <a:p>
            <a:r>
              <a:rPr lang="en-US" dirty="0" smtClean="0">
                <a:cs typeface="Calibri"/>
              </a:rPr>
              <a:t>century Ottoman manuscript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47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Five </a:t>
            </a:r>
            <a:r>
              <a:rPr lang="en-US" dirty="0"/>
              <a:t>P</a:t>
            </a:r>
            <a:r>
              <a:rPr lang="en-US" dirty="0" smtClean="0"/>
              <a:t>illars of </a:t>
            </a:r>
            <a:r>
              <a:rPr lang="en-US" dirty="0"/>
              <a:t>I</a:t>
            </a:r>
            <a:r>
              <a:rPr lang="en-US" dirty="0" smtClean="0"/>
              <a:t>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 err="1" smtClean="0"/>
              <a:t>Shah</a:t>
            </a:r>
            <a:r>
              <a:rPr lang="en-US" sz="2800" i="1" dirty="0" err="1">
                <a:cs typeface="Times New Roman"/>
              </a:rPr>
              <a:t>a</a:t>
            </a:r>
            <a:r>
              <a:rPr lang="en-US" sz="2800" i="1" dirty="0" err="1" smtClean="0">
                <a:cs typeface="Times New Roman"/>
              </a:rPr>
              <a:t>da</a:t>
            </a:r>
            <a:r>
              <a:rPr lang="en-US" sz="2800" dirty="0" smtClean="0">
                <a:cs typeface="Times New Roman"/>
              </a:rPr>
              <a:t>: Testimonial of faith</a:t>
            </a:r>
          </a:p>
          <a:p>
            <a:r>
              <a:rPr lang="en-US" sz="2800" i="1" dirty="0" err="1" smtClean="0">
                <a:cs typeface="Times New Roman"/>
              </a:rPr>
              <a:t>Salat</a:t>
            </a:r>
            <a:r>
              <a:rPr lang="en-US" sz="2800" dirty="0" smtClean="0">
                <a:cs typeface="Times New Roman"/>
              </a:rPr>
              <a:t>: Prayer, five times a day</a:t>
            </a:r>
          </a:p>
          <a:p>
            <a:r>
              <a:rPr lang="en-US" sz="2800" i="1" dirty="0" err="1" smtClean="0">
                <a:cs typeface="Times New Roman"/>
              </a:rPr>
              <a:t>Sawm</a:t>
            </a:r>
            <a:r>
              <a:rPr lang="en-US" sz="2800" dirty="0" smtClean="0">
                <a:cs typeface="Times New Roman"/>
              </a:rPr>
              <a:t>: Fasting during the month </a:t>
            </a:r>
          </a:p>
          <a:p>
            <a:pPr marL="0" indent="0">
              <a:buNone/>
            </a:pPr>
            <a:r>
              <a:rPr lang="en-US" sz="2800" dirty="0">
                <a:cs typeface="Times New Roman"/>
              </a:rPr>
              <a:t>	</a:t>
            </a:r>
            <a:r>
              <a:rPr lang="en-US" sz="2800" dirty="0" smtClean="0">
                <a:cs typeface="Times New Roman"/>
              </a:rPr>
              <a:t>of Ramadan</a:t>
            </a:r>
          </a:p>
          <a:p>
            <a:r>
              <a:rPr lang="en-US" sz="2800" i="1" dirty="0" smtClean="0">
                <a:cs typeface="Times New Roman"/>
              </a:rPr>
              <a:t>Zakat</a:t>
            </a:r>
            <a:r>
              <a:rPr lang="en-US" sz="2800" dirty="0" smtClean="0">
                <a:cs typeface="Times New Roman"/>
              </a:rPr>
              <a:t>: Alms-giving (2.5%)</a:t>
            </a:r>
          </a:p>
          <a:p>
            <a:r>
              <a:rPr lang="en-US" sz="2800" i="1" dirty="0" smtClean="0">
                <a:cs typeface="Times New Roman"/>
              </a:rPr>
              <a:t>Hajj</a:t>
            </a:r>
            <a:r>
              <a:rPr lang="en-US" sz="2800" dirty="0" smtClean="0">
                <a:cs typeface="Times New Roman"/>
              </a:rPr>
              <a:t>: Pilgrimage to Mecca once </a:t>
            </a:r>
          </a:p>
          <a:p>
            <a:pPr marL="0" indent="0">
              <a:buNone/>
            </a:pPr>
            <a:r>
              <a:rPr lang="en-US" sz="2800" dirty="0">
                <a:cs typeface="Times New Roman"/>
              </a:rPr>
              <a:t>	</a:t>
            </a:r>
            <a:r>
              <a:rPr lang="en-US" sz="2800" dirty="0" smtClean="0">
                <a:cs typeface="Times New Roman"/>
              </a:rPr>
              <a:t>during your lifetime</a:t>
            </a:r>
            <a:endParaRPr lang="en-US" sz="28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676400"/>
            <a:ext cx="304800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96240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5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sources of Muslim belief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The Qur’an: Codification of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revelations</a:t>
            </a:r>
          </a:p>
          <a:p>
            <a:r>
              <a:rPr lang="en-US" sz="2800" dirty="0" smtClean="0"/>
              <a:t>Collected in the decades following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Muhammad’s death</a:t>
            </a:r>
          </a:p>
          <a:p>
            <a:r>
              <a:rPr lang="en-US" sz="2800" dirty="0" smtClean="0"/>
              <a:t>Emphasis on oral tradition</a:t>
            </a:r>
          </a:p>
          <a:p>
            <a:pPr lvl="1"/>
            <a:r>
              <a:rPr lang="en-US" sz="2800" dirty="0" smtClean="0"/>
              <a:t>Qur’an vs. </a:t>
            </a:r>
            <a:r>
              <a:rPr lang="en-US" sz="2800" i="1" dirty="0" err="1" smtClean="0"/>
              <a:t>mu</a:t>
            </a:r>
            <a:r>
              <a:rPr lang="en-US" sz="2800" i="1" dirty="0" err="1" smtClean="0">
                <a:cs typeface="Calibri"/>
              </a:rPr>
              <a:t>sh</a:t>
            </a:r>
            <a:r>
              <a:rPr lang="en-US" sz="2800" i="1" dirty="0" err="1" smtClean="0"/>
              <a:t>af</a:t>
            </a:r>
            <a:endParaRPr lang="en-US" sz="2800" dirty="0"/>
          </a:p>
          <a:p>
            <a:pPr lvl="1"/>
            <a:r>
              <a:rPr lang="en-US" sz="2800" i="1" dirty="0" err="1" smtClean="0"/>
              <a:t>ijazah</a:t>
            </a:r>
            <a:endParaRPr lang="en-US" sz="2800" i="1" dirty="0" smtClean="0"/>
          </a:p>
          <a:p>
            <a:r>
              <a:rPr lang="en-US" sz="2800" i="1" dirty="0" smtClean="0"/>
              <a:t>Surah</a:t>
            </a:r>
            <a:r>
              <a:rPr lang="en-US" sz="2800" dirty="0" smtClean="0"/>
              <a:t>: Chapter of the Qur’an,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114 total</a:t>
            </a:r>
            <a:endParaRPr lang="en-US" sz="2800" i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43000"/>
            <a:ext cx="2895599" cy="15853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657796"/>
            <a:ext cx="2888646" cy="41240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6107668"/>
            <a:ext cx="5610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century Qur’an manuscript; page from an 11</a:t>
            </a:r>
            <a:r>
              <a:rPr lang="en-US" baseline="30000" dirty="0" smtClean="0"/>
              <a:t>th</a:t>
            </a:r>
            <a:r>
              <a:rPr lang="en-US" dirty="0" smtClean="0"/>
              <a:t> century </a:t>
            </a:r>
          </a:p>
          <a:p>
            <a:r>
              <a:rPr lang="en-US" dirty="0" smtClean="0"/>
              <a:t>Qur’an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5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Sources of Muslim Belief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Hadith: The Sayings and Doings of the Prophet Muhammad</a:t>
            </a:r>
          </a:p>
          <a:p>
            <a:r>
              <a:rPr lang="en-US" sz="2800" dirty="0" smtClean="0"/>
              <a:t>What Would Muhammad Do?</a:t>
            </a:r>
          </a:p>
          <a:p>
            <a:r>
              <a:rPr lang="en-US" sz="2800" i="1" dirty="0" err="1" smtClean="0"/>
              <a:t>Isn</a:t>
            </a:r>
            <a:r>
              <a:rPr lang="en-US" sz="2800" i="1" dirty="0" err="1">
                <a:cs typeface="Times New Roman"/>
              </a:rPr>
              <a:t>a</a:t>
            </a:r>
            <a:r>
              <a:rPr lang="en-US" sz="2800" i="1" dirty="0" err="1" smtClean="0">
                <a:cs typeface="Times New Roman"/>
              </a:rPr>
              <a:t>d</a:t>
            </a:r>
            <a:r>
              <a:rPr lang="en-US" sz="2800" i="1" dirty="0" smtClean="0">
                <a:cs typeface="Times New Roman"/>
              </a:rPr>
              <a:t> </a:t>
            </a:r>
            <a:r>
              <a:rPr lang="en-US" sz="2800" dirty="0" smtClean="0">
                <a:cs typeface="Times New Roman"/>
              </a:rPr>
              <a:t>and </a:t>
            </a:r>
            <a:r>
              <a:rPr lang="en-US" sz="2800" i="1" dirty="0" err="1" smtClean="0">
                <a:cs typeface="Times New Roman"/>
              </a:rPr>
              <a:t>matn</a:t>
            </a:r>
            <a:endParaRPr lang="en-US" sz="2800" i="1" dirty="0" smtClean="0">
              <a:cs typeface="Times New Roman"/>
            </a:endParaRPr>
          </a:p>
          <a:p>
            <a:r>
              <a:rPr lang="en-US" sz="2800" dirty="0" smtClean="0">
                <a:cs typeface="Times New Roman"/>
              </a:rPr>
              <a:t>Six “sound/</a:t>
            </a:r>
            <a:r>
              <a:rPr lang="en-US" sz="2800" i="1" dirty="0" err="1" smtClean="0">
                <a:cs typeface="Calibri"/>
              </a:rPr>
              <a:t>sahih</a:t>
            </a:r>
            <a:r>
              <a:rPr lang="en-US" sz="2800" dirty="0" smtClean="0">
                <a:cs typeface="Times New Roman"/>
              </a:rPr>
              <a:t>” collections</a:t>
            </a:r>
          </a:p>
          <a:p>
            <a:r>
              <a:rPr lang="en-US" sz="2800" dirty="0" err="1" smtClean="0">
                <a:cs typeface="Times New Roman"/>
              </a:rPr>
              <a:t>Sunna</a:t>
            </a:r>
            <a:r>
              <a:rPr lang="en-US" sz="2800" dirty="0" smtClean="0">
                <a:cs typeface="Times New Roman"/>
              </a:rPr>
              <a:t>: Normative practice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38" y="3415289"/>
            <a:ext cx="3776662" cy="329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9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Shariah</a:t>
            </a:r>
            <a:r>
              <a:rPr lang="en-US" dirty="0" smtClean="0"/>
              <a:t> and Jurisprudence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Fiqh</a:t>
            </a:r>
            <a:r>
              <a:rPr lang="en-US" sz="2800" dirty="0" smtClean="0"/>
              <a:t>: Jurisprudence</a:t>
            </a:r>
          </a:p>
          <a:p>
            <a:r>
              <a:rPr lang="en-US" sz="2800" i="1" dirty="0" err="1" smtClean="0"/>
              <a:t>Qiy</a:t>
            </a:r>
            <a:r>
              <a:rPr lang="en-US" sz="2800" i="1" dirty="0" err="1">
                <a:cs typeface="Times New Roman"/>
              </a:rPr>
              <a:t>a</a:t>
            </a:r>
            <a:r>
              <a:rPr lang="en-US" sz="2800" i="1" dirty="0" err="1" smtClean="0"/>
              <a:t>s</a:t>
            </a:r>
            <a:r>
              <a:rPr lang="en-US" sz="2800" dirty="0" smtClean="0"/>
              <a:t>: Analogy</a:t>
            </a:r>
          </a:p>
          <a:p>
            <a:r>
              <a:rPr lang="en-US" sz="2800" i="1" dirty="0" err="1" smtClean="0"/>
              <a:t>Ijm</a:t>
            </a:r>
            <a:r>
              <a:rPr lang="en-US" sz="2800" i="1" dirty="0" err="1">
                <a:cs typeface="Times New Roman"/>
              </a:rPr>
              <a:t>a</a:t>
            </a:r>
            <a:r>
              <a:rPr lang="en-US" sz="2800" i="1" dirty="0" err="1" smtClean="0">
                <a:cs typeface="Calibri"/>
              </a:rPr>
              <a:t>ʿ</a:t>
            </a:r>
            <a:r>
              <a:rPr lang="en-US" sz="2800" dirty="0" smtClean="0">
                <a:cs typeface="Calibri"/>
              </a:rPr>
              <a:t>: Consensus</a:t>
            </a:r>
          </a:p>
          <a:p>
            <a:r>
              <a:rPr lang="en-US" sz="2800" i="1" dirty="0" err="1" smtClean="0">
                <a:cs typeface="Calibri"/>
              </a:rPr>
              <a:t>Madhhab</a:t>
            </a:r>
            <a:r>
              <a:rPr lang="en-US" sz="2800" dirty="0" smtClean="0">
                <a:cs typeface="Calibri"/>
              </a:rPr>
              <a:t>: </a:t>
            </a:r>
          </a:p>
          <a:p>
            <a:pPr marL="0" indent="0">
              <a:buNone/>
            </a:pPr>
            <a:r>
              <a:rPr lang="en-US" sz="2800" dirty="0">
                <a:cs typeface="Calibri"/>
              </a:rPr>
              <a:t>	</a:t>
            </a:r>
            <a:r>
              <a:rPr lang="en-US" sz="2800" dirty="0" smtClean="0">
                <a:cs typeface="Calibri"/>
              </a:rPr>
              <a:t>School of </a:t>
            </a:r>
          </a:p>
          <a:p>
            <a:pPr marL="0" indent="0">
              <a:buNone/>
            </a:pPr>
            <a:r>
              <a:rPr lang="en-US" sz="2800" dirty="0">
                <a:cs typeface="Calibri"/>
              </a:rPr>
              <a:t>	</a:t>
            </a:r>
            <a:r>
              <a:rPr lang="en-US" sz="2800" dirty="0" smtClean="0">
                <a:cs typeface="Calibri"/>
              </a:rPr>
              <a:t>Islamic </a:t>
            </a:r>
          </a:p>
          <a:p>
            <a:pPr marL="0" indent="0">
              <a:buNone/>
            </a:pPr>
            <a:r>
              <a:rPr lang="en-US" sz="2800" dirty="0">
                <a:cs typeface="Calibri"/>
              </a:rPr>
              <a:t>	</a:t>
            </a:r>
            <a:r>
              <a:rPr lang="en-US" sz="2800" dirty="0" smtClean="0">
                <a:cs typeface="Calibri"/>
              </a:rPr>
              <a:t>jurisprudence</a:t>
            </a:r>
            <a:endParaRPr lang="en-US" sz="28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928" y="2438400"/>
            <a:ext cx="5696272" cy="276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6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 as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3" descr="arabm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1524000"/>
            <a:ext cx="9020151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40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Caliphate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Caliph: Deputy</a:t>
            </a:r>
          </a:p>
          <a:p>
            <a:r>
              <a:rPr lang="en-US" sz="2800" dirty="0" err="1" smtClean="0"/>
              <a:t>Rashidun</a:t>
            </a:r>
            <a:r>
              <a:rPr lang="en-US" sz="2800" dirty="0" smtClean="0"/>
              <a:t>/Rightly Guided Caliphs (632-661CE)</a:t>
            </a:r>
          </a:p>
          <a:p>
            <a:pPr lvl="1"/>
            <a:r>
              <a:rPr lang="en-US" sz="2800" dirty="0" smtClean="0"/>
              <a:t>Selected from close </a:t>
            </a:r>
          </a:p>
          <a:p>
            <a:pPr marL="457200" lvl="1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companions of the Prophet</a:t>
            </a:r>
          </a:p>
          <a:p>
            <a:r>
              <a:rPr lang="en-US" sz="2800" dirty="0" smtClean="0"/>
              <a:t>Umayyad Caliphate (661-750CE)</a:t>
            </a:r>
          </a:p>
          <a:p>
            <a:pPr lvl="1"/>
            <a:r>
              <a:rPr lang="en-US" sz="2800" dirty="0" smtClean="0"/>
              <a:t>First hereditary dynasty</a:t>
            </a:r>
          </a:p>
          <a:p>
            <a:r>
              <a:rPr lang="en-US" sz="2800" dirty="0" err="1" smtClean="0">
                <a:cs typeface="Calibri"/>
              </a:rPr>
              <a:t>ʿAbbasid</a:t>
            </a:r>
            <a:r>
              <a:rPr lang="en-US" sz="2800" dirty="0" smtClean="0">
                <a:cs typeface="Calibri"/>
              </a:rPr>
              <a:t> Caliphate (750-1258CE)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124200"/>
            <a:ext cx="3196301" cy="30542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62400" y="6324600"/>
            <a:ext cx="4645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of Muhammad and the Four </a:t>
            </a:r>
            <a:r>
              <a:rPr lang="en-US" dirty="0" err="1" smtClean="0"/>
              <a:t>Rashidun</a:t>
            </a:r>
            <a:r>
              <a:rPr lang="en-US" dirty="0" smtClean="0"/>
              <a:t> Caliphs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59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Early Caliphate and the Sunni – Shi’ite Divide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cs typeface="Calibri"/>
              </a:rPr>
              <a:t>ʿAli</a:t>
            </a:r>
            <a:r>
              <a:rPr lang="en-US" sz="2800" dirty="0" smtClean="0">
                <a:cs typeface="Calibri"/>
              </a:rPr>
              <a:t> b. </a:t>
            </a:r>
            <a:r>
              <a:rPr lang="en-US" sz="2800" dirty="0" err="1" smtClean="0">
                <a:cs typeface="Calibri"/>
              </a:rPr>
              <a:t>Abi</a:t>
            </a:r>
            <a:r>
              <a:rPr lang="en-US" sz="2800" dirty="0" smtClean="0">
                <a:cs typeface="Calibri"/>
              </a:rPr>
              <a:t> </a:t>
            </a:r>
            <a:r>
              <a:rPr lang="en-US" sz="2800" dirty="0" err="1" smtClean="0">
                <a:cs typeface="Calibri"/>
              </a:rPr>
              <a:t>Talib</a:t>
            </a:r>
            <a:r>
              <a:rPr lang="en-US" sz="2800" dirty="0" smtClean="0">
                <a:cs typeface="Calibri"/>
              </a:rPr>
              <a:t> (r. 656-661)</a:t>
            </a:r>
          </a:p>
          <a:p>
            <a:r>
              <a:rPr lang="en-US" sz="2800" dirty="0" err="1" smtClean="0">
                <a:cs typeface="Calibri"/>
              </a:rPr>
              <a:t>Fitna</a:t>
            </a:r>
            <a:r>
              <a:rPr lang="en-US" sz="2800" dirty="0" smtClean="0">
                <a:cs typeface="Calibri"/>
              </a:rPr>
              <a:t>: disturbance or civil war</a:t>
            </a:r>
          </a:p>
          <a:p>
            <a:r>
              <a:rPr lang="en-US" sz="2800" dirty="0" err="1" smtClean="0">
                <a:cs typeface="Calibri"/>
              </a:rPr>
              <a:t>Muawiya</a:t>
            </a:r>
            <a:r>
              <a:rPr lang="en-US" sz="2800" dirty="0" smtClean="0">
                <a:cs typeface="Calibri"/>
              </a:rPr>
              <a:t> (r. 661-680)</a:t>
            </a:r>
          </a:p>
          <a:p>
            <a:r>
              <a:rPr lang="en-US" sz="2800" dirty="0" smtClean="0">
                <a:cs typeface="Calibri"/>
              </a:rPr>
              <a:t>Imam: leader of the </a:t>
            </a:r>
          </a:p>
          <a:p>
            <a:pPr marL="0" indent="0">
              <a:buNone/>
            </a:pPr>
            <a:r>
              <a:rPr lang="en-US" sz="2800" dirty="0">
                <a:cs typeface="Calibri"/>
              </a:rPr>
              <a:t>	</a:t>
            </a:r>
            <a:r>
              <a:rPr lang="en-US" sz="2800" dirty="0" smtClean="0">
                <a:cs typeface="Calibri"/>
              </a:rPr>
              <a:t>community</a:t>
            </a:r>
          </a:p>
          <a:p>
            <a:r>
              <a:rPr lang="en-US" sz="2800" dirty="0" err="1" smtClean="0">
                <a:cs typeface="Calibri"/>
              </a:rPr>
              <a:t>Husayn</a:t>
            </a:r>
            <a:r>
              <a:rPr lang="en-US" sz="2800" dirty="0" smtClean="0">
                <a:cs typeface="Calibri"/>
              </a:rPr>
              <a:t> b. </a:t>
            </a:r>
            <a:r>
              <a:rPr lang="en-US" sz="2800" dirty="0" err="1" smtClean="0">
                <a:cs typeface="Calibri"/>
              </a:rPr>
              <a:t>ʿAli</a:t>
            </a:r>
            <a:r>
              <a:rPr lang="en-US" sz="2800" dirty="0" smtClean="0">
                <a:cs typeface="Calibri"/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cs typeface="Calibri"/>
              </a:rPr>
              <a:t>	</a:t>
            </a:r>
            <a:r>
              <a:rPr lang="en-US" sz="2800" dirty="0" smtClean="0">
                <a:cs typeface="Calibri"/>
              </a:rPr>
              <a:t>(626-680)</a:t>
            </a:r>
          </a:p>
          <a:p>
            <a:r>
              <a:rPr lang="en-US" sz="2800" dirty="0" smtClean="0">
                <a:cs typeface="Calibri"/>
              </a:rPr>
              <a:t>Battle of Karbala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21" y="3276600"/>
            <a:ext cx="5384553" cy="2895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304" y="6096000"/>
            <a:ext cx="77047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century Iranian depiction of the Battle of Karbala by Abbas al-</a:t>
            </a:r>
            <a:r>
              <a:rPr lang="en-US" dirty="0" err="1" smtClean="0"/>
              <a:t>Musavi</a:t>
            </a:r>
            <a:r>
              <a:rPr lang="en-US" dirty="0" smtClean="0"/>
              <a:t> at the </a:t>
            </a:r>
          </a:p>
          <a:p>
            <a:r>
              <a:rPr lang="en-US" dirty="0" smtClean="0"/>
              <a:t>Brooklyn Museum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World of Late Antiquity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Byzantine Empire (330-1453)</a:t>
            </a:r>
          </a:p>
          <a:p>
            <a:r>
              <a:rPr lang="en-US" sz="2800" dirty="0" err="1" smtClean="0"/>
              <a:t>Sasanian</a:t>
            </a:r>
            <a:r>
              <a:rPr lang="en-US" sz="2800" dirty="0" smtClean="0"/>
              <a:t> Empire (224-651)</a:t>
            </a:r>
          </a:p>
          <a:p>
            <a:r>
              <a:rPr lang="en-US" sz="2800" dirty="0" smtClean="0"/>
              <a:t>500BCE – 628CE: Competition </a:t>
            </a:r>
            <a:br>
              <a:rPr lang="en-US" sz="2800" dirty="0" smtClean="0"/>
            </a:br>
            <a:r>
              <a:rPr lang="en-US" sz="2800" dirty="0" smtClean="0"/>
              <a:t>between Greco-Roman and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Persian empires</a:t>
            </a:r>
          </a:p>
          <a:p>
            <a:r>
              <a:rPr lang="en-US" sz="2800" dirty="0" smtClean="0"/>
              <a:t>Byzantine-</a:t>
            </a:r>
            <a:r>
              <a:rPr lang="en-US" sz="2800" dirty="0" err="1" smtClean="0"/>
              <a:t>Sasanian</a:t>
            </a:r>
            <a:r>
              <a:rPr lang="en-US" sz="2800" dirty="0" smtClean="0"/>
              <a:t> War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(602-628)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921962"/>
            <a:ext cx="4096512" cy="2326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1251966"/>
            <a:ext cx="3512312" cy="26342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211669"/>
            <a:ext cx="8446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Relief at </a:t>
            </a:r>
            <a:r>
              <a:rPr lang="en-US" dirty="0" err="1" smtClean="0"/>
              <a:t>Naqsh</a:t>
            </a:r>
            <a:r>
              <a:rPr lang="en-US" dirty="0" smtClean="0"/>
              <a:t>-i </a:t>
            </a:r>
            <a:r>
              <a:rPr lang="en-US" dirty="0" err="1" smtClean="0"/>
              <a:t>Rustam</a:t>
            </a:r>
            <a:r>
              <a:rPr lang="en-US" dirty="0" smtClean="0"/>
              <a:t> featuring Roman Emperor Valerian being captured by </a:t>
            </a:r>
            <a:r>
              <a:rPr lang="en-US" dirty="0" err="1" smtClean="0"/>
              <a:t>Sasanian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Shahanshah</a:t>
            </a:r>
            <a:r>
              <a:rPr lang="en-US" dirty="0"/>
              <a:t> </a:t>
            </a:r>
            <a:r>
              <a:rPr lang="en-US" dirty="0" err="1" smtClean="0"/>
              <a:t>Shapur</a:t>
            </a:r>
            <a:r>
              <a:rPr lang="en-US" dirty="0" smtClean="0"/>
              <a:t> I in 256.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23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Arab-Muslim Conquests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3" descr="arabm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1524000"/>
            <a:ext cx="9020151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3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Forget: The Battle of Tours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68945"/>
            <a:ext cx="6858000" cy="5639099"/>
          </a:xfrm>
        </p:spPr>
      </p:pic>
    </p:spTree>
    <p:extLst>
      <p:ext uri="{BB962C8B-B14F-4D97-AF65-F5344CB8AC3E}">
        <p14:creationId xmlns:p14="http://schemas.microsoft.com/office/powerpoint/2010/main" val="211582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Arab Muslims and Non-Muslims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Conquering Arabs were a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minority in empire</a:t>
            </a:r>
          </a:p>
          <a:p>
            <a:r>
              <a:rPr lang="en-US" sz="2800" dirty="0" smtClean="0"/>
              <a:t>No tradition of empire</a:t>
            </a:r>
          </a:p>
          <a:p>
            <a:r>
              <a:rPr lang="en-US" sz="2800" dirty="0" smtClean="0"/>
              <a:t>Reliance on conquered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peoples</a:t>
            </a:r>
          </a:p>
          <a:p>
            <a:r>
              <a:rPr lang="en-US" sz="2800" dirty="0" smtClean="0"/>
              <a:t>Islam, taxes, or the sword</a:t>
            </a:r>
          </a:p>
          <a:p>
            <a:r>
              <a:rPr lang="en-US" sz="2800" i="1" dirty="0" err="1" smtClean="0"/>
              <a:t>Amsar</a:t>
            </a:r>
            <a:r>
              <a:rPr lang="en-US" sz="2800" dirty="0" smtClean="0"/>
              <a:t>: Garrison cities</a:t>
            </a:r>
          </a:p>
          <a:p>
            <a:r>
              <a:rPr lang="en-US" sz="2800" dirty="0" smtClean="0"/>
              <a:t>Keep Arabs from allure of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Byzantine/</a:t>
            </a:r>
            <a:r>
              <a:rPr lang="en-US" sz="2800" dirty="0" err="1" smtClean="0"/>
              <a:t>Sasanian</a:t>
            </a:r>
            <a:r>
              <a:rPr lang="en-US" sz="2800" dirty="0" smtClean="0"/>
              <a:t> cities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677162"/>
            <a:ext cx="3886200" cy="1904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581401"/>
            <a:ext cx="3886200" cy="19130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9600" y="6183868"/>
            <a:ext cx="4625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Examples of Byzantine coin and Arab-Byzantine coin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3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Ahl</a:t>
            </a:r>
            <a:r>
              <a:rPr lang="en-US" i="1" dirty="0" smtClean="0"/>
              <a:t> al-</a:t>
            </a:r>
            <a:r>
              <a:rPr lang="en-US" i="1" dirty="0" err="1" smtClean="0"/>
              <a:t>Kitab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err="1" smtClean="0"/>
              <a:t>Dhimma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 err="1" smtClean="0"/>
              <a:t>Ahl</a:t>
            </a:r>
            <a:r>
              <a:rPr lang="en-US" sz="2800" i="1" dirty="0" smtClean="0"/>
              <a:t> al-</a:t>
            </a:r>
            <a:r>
              <a:rPr lang="en-US" sz="2800" i="1" dirty="0" err="1" smtClean="0"/>
              <a:t>Kitab</a:t>
            </a:r>
            <a:r>
              <a:rPr lang="en-US" sz="2800" dirty="0" smtClean="0"/>
              <a:t>: People of the Book</a:t>
            </a:r>
          </a:p>
          <a:p>
            <a:r>
              <a:rPr lang="en-US" sz="2800" i="1" dirty="0" err="1" smtClean="0"/>
              <a:t>Dhimma</a:t>
            </a:r>
            <a:r>
              <a:rPr lang="en-US" sz="2800" dirty="0" smtClean="0"/>
              <a:t>: Protected minorities</a:t>
            </a:r>
            <a:endParaRPr lang="en-US" sz="2800" i="1" dirty="0"/>
          </a:p>
          <a:p>
            <a:r>
              <a:rPr lang="en-US" sz="2800" i="1" dirty="0" err="1" smtClean="0"/>
              <a:t>Jizya</a:t>
            </a:r>
            <a:r>
              <a:rPr lang="en-US" sz="2800" dirty="0" smtClean="0"/>
              <a:t>: Poll tax paid by </a:t>
            </a:r>
            <a:r>
              <a:rPr lang="en-US" sz="2800" i="1" dirty="0" err="1" smtClean="0"/>
              <a:t>dhimmis</a:t>
            </a:r>
            <a:endParaRPr lang="en-US" sz="2800" dirty="0" smtClean="0"/>
          </a:p>
          <a:p>
            <a:r>
              <a:rPr lang="en-US" sz="2800" i="1" dirty="0" err="1" smtClean="0"/>
              <a:t>Mawla</a:t>
            </a:r>
            <a:r>
              <a:rPr lang="en-US" sz="2800" dirty="0" smtClean="0"/>
              <a:t>: Status of clientage</a:t>
            </a:r>
          </a:p>
          <a:p>
            <a:r>
              <a:rPr lang="en-US" sz="2800" dirty="0" smtClean="0"/>
              <a:t>Incentives for both protecting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non-Muslim minorities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and discouraging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conversion.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467100"/>
            <a:ext cx="3708400" cy="2781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20656" y="6248400"/>
            <a:ext cx="3642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Church of the Holy </a:t>
            </a:r>
            <a:r>
              <a:rPr lang="en-US" dirty="0" err="1" smtClean="0"/>
              <a:t>Sepulchre</a:t>
            </a:r>
            <a:r>
              <a:rPr lang="en-US" dirty="0" smtClean="0"/>
              <a:t>, Jerusalem</a:t>
            </a:r>
          </a:p>
        </p:txBody>
      </p:sp>
    </p:spTree>
    <p:extLst>
      <p:ext uri="{BB962C8B-B14F-4D97-AF65-F5344CB8AC3E}">
        <p14:creationId xmlns:p14="http://schemas.microsoft.com/office/powerpoint/2010/main" val="99164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 as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dirty="0" smtClean="0"/>
              <a:t>Civilization facilitated by religion and caliphate</a:t>
            </a:r>
          </a:p>
          <a:p>
            <a:r>
              <a:rPr lang="en-US" sz="2800" dirty="0" smtClean="0"/>
              <a:t>Combine Greco-Roman and Persian civilization</a:t>
            </a:r>
          </a:p>
          <a:p>
            <a:r>
              <a:rPr lang="en-US" sz="2800" dirty="0" smtClean="0"/>
              <a:t>Connections to China and India</a:t>
            </a:r>
          </a:p>
          <a:p>
            <a:r>
              <a:rPr lang="en-US" sz="2800" dirty="0" smtClean="0"/>
              <a:t>People, goods, and ideas flow across empire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969705"/>
            <a:ext cx="2362200" cy="26596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020406"/>
            <a:ext cx="3733800" cy="260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Baghdad as the Center of the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/>
          <a:lstStyle/>
          <a:p>
            <a:r>
              <a:rPr lang="en-US" dirty="0" smtClean="0"/>
              <a:t>750: `Abbasid Revolution</a:t>
            </a:r>
          </a:p>
          <a:p>
            <a:r>
              <a:rPr lang="en-US" dirty="0" smtClean="0"/>
              <a:t>Baghdad – founded in 762</a:t>
            </a:r>
          </a:p>
          <a:p>
            <a:r>
              <a:rPr lang="en-US" dirty="0" smtClean="0"/>
              <a:t>Cosmopolitan capital of `Abbasids</a:t>
            </a:r>
          </a:p>
          <a:p>
            <a:r>
              <a:rPr lang="en-US" dirty="0" smtClean="0"/>
              <a:t>al-</a:t>
            </a:r>
            <a:r>
              <a:rPr lang="en-US" dirty="0" err="1" smtClean="0"/>
              <a:t>Yaqubi</a:t>
            </a:r>
            <a:r>
              <a:rPr lang="en-US" dirty="0" smtClean="0"/>
              <a:t> (d. 897/8)</a:t>
            </a:r>
          </a:p>
          <a:p>
            <a:r>
              <a:rPr lang="en-US" dirty="0" err="1" smtClean="0"/>
              <a:t>Ibn</a:t>
            </a:r>
            <a:r>
              <a:rPr lang="en-US" dirty="0" smtClean="0"/>
              <a:t> al-</a:t>
            </a:r>
            <a:r>
              <a:rPr lang="en-US" dirty="0" err="1" smtClean="0"/>
              <a:t>Nadim</a:t>
            </a:r>
            <a:r>
              <a:rPr lang="en-US" dirty="0" smtClean="0"/>
              <a:t> (d. 998)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– </a:t>
            </a:r>
            <a:r>
              <a:rPr lang="en-US" i="1" dirty="0" smtClean="0"/>
              <a:t>al-</a:t>
            </a:r>
            <a:r>
              <a:rPr lang="en-US" i="1" dirty="0" err="1" smtClean="0"/>
              <a:t>Fihrist</a:t>
            </a:r>
            <a:endParaRPr lang="en-US" i="1" dirty="0" smtClean="0"/>
          </a:p>
          <a:p>
            <a:endParaRPr lang="en-US" dirty="0"/>
          </a:p>
        </p:txBody>
      </p:sp>
      <p:pic>
        <p:nvPicPr>
          <p:cNvPr id="4" name="Content Placeholder 3" descr="baghdad_round_ci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3" y="4800600"/>
            <a:ext cx="4406747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895600"/>
            <a:ext cx="4626315" cy="370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7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Forget: Harun al-Rashid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965" y="1219200"/>
            <a:ext cx="4328835" cy="560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5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12064</TotalTime>
  <Words>471</Words>
  <Application>Microsoft Office PowerPoint</Application>
  <PresentationFormat>On-screen Show (4:3)</PresentationFormat>
  <Paragraphs>131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The Rise of Islam</vt:lpstr>
      <vt:lpstr>Salah al-Din Yusuf b. Ayyub (r. 1174-1193)</vt:lpstr>
      <vt:lpstr>The Rise of Islam</vt:lpstr>
      <vt:lpstr>The Origins of Islam</vt:lpstr>
      <vt:lpstr>Islam, the religion</vt:lpstr>
      <vt:lpstr>Abraham, Muhammad, and the Kaʿbah</vt:lpstr>
      <vt:lpstr>The Five Pillars of Islam</vt:lpstr>
      <vt:lpstr>The sources of Muslim belief</vt:lpstr>
      <vt:lpstr>The Sources of Muslim Belief</vt:lpstr>
      <vt:lpstr>Shariah and Jurisprudence</vt:lpstr>
      <vt:lpstr>Islam as Empire</vt:lpstr>
      <vt:lpstr>The Caliphate</vt:lpstr>
      <vt:lpstr>The Early Caliphate and the Sunni – Shi’ite Divide</vt:lpstr>
      <vt:lpstr>The World of Late Antiquity</vt:lpstr>
      <vt:lpstr>The Arab-Muslim Conquests</vt:lpstr>
      <vt:lpstr>Don’t Forget: The Battle of Tours</vt:lpstr>
      <vt:lpstr>Arab Muslims and Non-Muslims</vt:lpstr>
      <vt:lpstr>Ahl al-Kitab and Dhimma</vt:lpstr>
      <vt:lpstr>Islam as Culture</vt:lpstr>
      <vt:lpstr>Baghdad as the Center of the World</vt:lpstr>
      <vt:lpstr>Don’t Forget: Harun al-Rashid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Rise of Islam in World History a story of Change and Continuity</dc:title>
  <dc:creator>Robert J Haug</dc:creator>
  <cp:lastModifiedBy>Rob</cp:lastModifiedBy>
  <cp:revision>71</cp:revision>
  <dcterms:created xsi:type="dcterms:W3CDTF">2011-06-23T19:00:16Z</dcterms:created>
  <dcterms:modified xsi:type="dcterms:W3CDTF">2014-09-23T20:34:53Z</dcterms:modified>
</cp:coreProperties>
</file>