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9" r:id="rId4"/>
    <p:sldId id="261" r:id="rId5"/>
    <p:sldId id="260" r:id="rId6"/>
    <p:sldId id="263" r:id="rId7"/>
    <p:sldId id="264" r:id="rId8"/>
    <p:sldId id="265" r:id="rId9"/>
    <p:sldId id="262" r:id="rId10"/>
    <p:sldId id="266" r:id="rId11"/>
    <p:sldId id="267" r:id="rId12"/>
    <p:sldId id="268" r:id="rId13"/>
    <p:sldId id="269" r:id="rId14"/>
    <p:sldId id="257" r:id="rId15"/>
    <p:sldId id="270" r:id="rId16"/>
    <p:sldId id="258" r:id="rId17"/>
    <p:sldId id="273" r:id="rId18"/>
    <p:sldId id="274" r:id="rId19"/>
    <p:sldId id="271" r:id="rId20"/>
    <p:sldId id="272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1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7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0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5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4592C-8D8C-416B-B2DC-C02DFCE0F14E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EC44-0F9A-435C-9089-15C850B4F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6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Holy? Roman? Empire?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9/17/14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“This agglomeration which was called and which still calls itself the Holy Roman Empire was neither holy, or Roman, nor an empire.”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- Voltaire (1756)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96" y="3124200"/>
            <a:ext cx="2922104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4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 Wives of Charlemagne and His Succession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Himiltrud</a:t>
            </a:r>
            <a:r>
              <a:rPr lang="en-US" dirty="0" smtClean="0"/>
              <a:t>: dismissed in 770</a:t>
            </a:r>
          </a:p>
          <a:p>
            <a:pPr lvl="1"/>
            <a:r>
              <a:rPr lang="en-US" dirty="0" smtClean="0"/>
              <a:t>Noble woman or concubine</a:t>
            </a:r>
          </a:p>
          <a:p>
            <a:pPr lvl="1"/>
            <a:r>
              <a:rPr lang="en-US" dirty="0" err="1" smtClean="0"/>
              <a:t>Friedelehe</a:t>
            </a:r>
            <a:r>
              <a:rPr lang="en-US" dirty="0" smtClean="0"/>
              <a:t>: “Lover Marriage”?</a:t>
            </a:r>
          </a:p>
          <a:p>
            <a:pPr lvl="2"/>
            <a:r>
              <a:rPr lang="en-US" dirty="0" smtClean="0"/>
              <a:t>Not recognized by church</a:t>
            </a:r>
          </a:p>
          <a:p>
            <a:pPr lvl="2"/>
            <a:r>
              <a:rPr lang="en-US" dirty="0" smtClean="0"/>
              <a:t>Divorce</a:t>
            </a:r>
          </a:p>
          <a:p>
            <a:pPr lvl="2"/>
            <a:r>
              <a:rPr lang="en-US" dirty="0" smtClean="0"/>
              <a:t>Children are mother’s</a:t>
            </a:r>
          </a:p>
          <a:p>
            <a:r>
              <a:rPr lang="en-US" dirty="0" err="1" smtClean="0"/>
              <a:t>Bertrada</a:t>
            </a:r>
            <a:r>
              <a:rPr lang="en-US" dirty="0" smtClean="0"/>
              <a:t> and the </a:t>
            </a:r>
            <a:r>
              <a:rPr lang="en-US" dirty="0" err="1" smtClean="0"/>
              <a:t>Lombards</a:t>
            </a:r>
            <a:endParaRPr lang="en-US" dirty="0" smtClean="0"/>
          </a:p>
          <a:p>
            <a:pPr lvl="1"/>
            <a:r>
              <a:rPr lang="en-US" dirty="0" smtClean="0"/>
              <a:t>Stephen III – But Charlemagne is </a:t>
            </a:r>
          </a:p>
          <a:p>
            <a:pPr marL="457200" lvl="1" indent="0">
              <a:buNone/>
            </a:pPr>
            <a:r>
              <a:rPr lang="en-US" dirty="0" smtClean="0"/>
              <a:t>married…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016079"/>
            <a:ext cx="2575560" cy="57225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64309" y="6400800"/>
            <a:ext cx="3336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Statue of </a:t>
            </a:r>
            <a:r>
              <a:rPr lang="en-US" dirty="0" err="1" smtClean="0"/>
              <a:t>Bertrada</a:t>
            </a:r>
            <a:r>
              <a:rPr lang="en-US" dirty="0" smtClean="0"/>
              <a:t> in Luxembourg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2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Wives of Charlemagne and His Succession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Hildegard (d. 783): </a:t>
            </a:r>
          </a:p>
          <a:p>
            <a:pPr lvl="1"/>
            <a:r>
              <a:rPr lang="en-US" dirty="0" smtClean="0"/>
              <a:t>married in 771</a:t>
            </a:r>
          </a:p>
          <a:p>
            <a:pPr lvl="1"/>
            <a:r>
              <a:rPr lang="en-US" dirty="0" smtClean="0"/>
              <a:t>Daughter of </a:t>
            </a:r>
            <a:r>
              <a:rPr lang="en-US" dirty="0" err="1" smtClean="0"/>
              <a:t>Carloman’s</a:t>
            </a:r>
            <a:r>
              <a:rPr lang="en-US" dirty="0" smtClean="0"/>
              <a:t> noblemen</a:t>
            </a:r>
          </a:p>
          <a:p>
            <a:r>
              <a:rPr lang="en-US" dirty="0" err="1" smtClean="0"/>
              <a:t>Fastrada</a:t>
            </a:r>
            <a:r>
              <a:rPr lang="en-US" dirty="0" smtClean="0"/>
              <a:t> (d. 794): </a:t>
            </a:r>
          </a:p>
          <a:p>
            <a:pPr lvl="1"/>
            <a:r>
              <a:rPr lang="en-US" dirty="0" smtClean="0"/>
              <a:t>married in 783</a:t>
            </a:r>
          </a:p>
          <a:p>
            <a:pPr lvl="1"/>
            <a:r>
              <a:rPr lang="en-US" dirty="0" smtClean="0"/>
              <a:t>Daughter of Frankish count</a:t>
            </a:r>
          </a:p>
          <a:p>
            <a:r>
              <a:rPr lang="en-US" dirty="0" err="1" smtClean="0"/>
              <a:t>Liutgard</a:t>
            </a:r>
            <a:r>
              <a:rPr lang="en-US" dirty="0" smtClean="0"/>
              <a:t> (d. 800): </a:t>
            </a:r>
          </a:p>
          <a:p>
            <a:pPr lvl="1"/>
            <a:r>
              <a:rPr lang="en-US" dirty="0" smtClean="0"/>
              <a:t>married in 794</a:t>
            </a:r>
          </a:p>
          <a:p>
            <a:pPr lvl="1"/>
            <a:r>
              <a:rPr lang="en-US" dirty="0" smtClean="0"/>
              <a:t>Daughter of </a:t>
            </a:r>
            <a:r>
              <a:rPr lang="en-US" dirty="0" err="1" smtClean="0"/>
              <a:t>Almannian</a:t>
            </a:r>
            <a:r>
              <a:rPr lang="en-US" dirty="0" smtClean="0"/>
              <a:t> count</a:t>
            </a:r>
          </a:p>
          <a:p>
            <a:r>
              <a:rPr lang="en-US" dirty="0" smtClean="0"/>
              <a:t>Concubines (including Saxon </a:t>
            </a:r>
          </a:p>
          <a:p>
            <a:pPr marL="0" indent="0">
              <a:buNone/>
            </a:pPr>
            <a:r>
              <a:rPr lang="en-US" dirty="0"/>
              <a:t>n</a:t>
            </a:r>
            <a:r>
              <a:rPr lang="en-US" dirty="0" smtClean="0"/>
              <a:t>obles?)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25" y="1295400"/>
            <a:ext cx="3202200" cy="5162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00" y="6400800"/>
            <a:ext cx="108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Hildegard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1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Sons of Charlemagne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By </a:t>
            </a:r>
            <a:r>
              <a:rPr lang="en-US" dirty="0" err="1" smtClean="0"/>
              <a:t>Himiltrud</a:t>
            </a:r>
            <a:endParaRPr lang="en-US" dirty="0" smtClean="0"/>
          </a:p>
          <a:p>
            <a:pPr lvl="1"/>
            <a:r>
              <a:rPr lang="en-US" dirty="0" smtClean="0"/>
              <a:t>Pippin the Hunchback (767-811)</a:t>
            </a:r>
          </a:p>
          <a:p>
            <a:r>
              <a:rPr lang="en-US" dirty="0" smtClean="0"/>
              <a:t>By </a:t>
            </a:r>
            <a:r>
              <a:rPr lang="en-US" dirty="0" err="1" smtClean="0"/>
              <a:t>Hildgard</a:t>
            </a:r>
            <a:endParaRPr lang="en-US" dirty="0" smtClean="0"/>
          </a:p>
          <a:p>
            <a:pPr lvl="1"/>
            <a:r>
              <a:rPr lang="en-US" dirty="0" smtClean="0"/>
              <a:t>Charles (772-811)</a:t>
            </a:r>
          </a:p>
          <a:p>
            <a:pPr lvl="1"/>
            <a:r>
              <a:rPr lang="en-US" dirty="0" smtClean="0"/>
              <a:t>Pippin (</a:t>
            </a:r>
            <a:r>
              <a:rPr lang="en-US" dirty="0" err="1" smtClean="0"/>
              <a:t>Carloman</a:t>
            </a:r>
            <a:r>
              <a:rPr lang="en-US" dirty="0" smtClean="0"/>
              <a:t>) (ca. 773-810)</a:t>
            </a:r>
          </a:p>
          <a:p>
            <a:pPr lvl="1"/>
            <a:r>
              <a:rPr lang="en-US" dirty="0" smtClean="0"/>
              <a:t>Louis the Pious (778-840)</a:t>
            </a:r>
          </a:p>
          <a:p>
            <a:pPr lvl="2"/>
            <a:r>
              <a:rPr lang="en-US" dirty="0" err="1" smtClean="0"/>
              <a:t>Lothar</a:t>
            </a:r>
            <a:r>
              <a:rPr lang="en-US" dirty="0" smtClean="0"/>
              <a:t>: twin dies in 780</a:t>
            </a:r>
          </a:p>
          <a:p>
            <a:r>
              <a:rPr lang="en-US" dirty="0" smtClean="0"/>
              <a:t>By concubines</a:t>
            </a:r>
          </a:p>
          <a:p>
            <a:pPr lvl="1"/>
            <a:r>
              <a:rPr lang="en-US" dirty="0" smtClean="0"/>
              <a:t>Drogo (801-855): Bishop of Metz</a:t>
            </a:r>
          </a:p>
          <a:p>
            <a:pPr lvl="1"/>
            <a:r>
              <a:rPr lang="en-US" dirty="0" smtClean="0"/>
              <a:t>Hugh (802-844): </a:t>
            </a:r>
            <a:r>
              <a:rPr lang="en-US" dirty="0" err="1" smtClean="0"/>
              <a:t>Archchancellor</a:t>
            </a:r>
            <a:endParaRPr lang="en-US" dirty="0" smtClean="0"/>
          </a:p>
          <a:p>
            <a:pPr lvl="1"/>
            <a:r>
              <a:rPr lang="en-US" dirty="0" err="1" smtClean="0"/>
              <a:t>Richbod</a:t>
            </a:r>
            <a:r>
              <a:rPr lang="en-US" dirty="0" smtClean="0"/>
              <a:t> (805-844): Abbott of Saint-</a:t>
            </a:r>
            <a:r>
              <a:rPr lang="en-US" dirty="0" err="1" smtClean="0"/>
              <a:t>Riquier</a:t>
            </a:r>
            <a:endParaRPr lang="en-US" dirty="0" smtClean="0"/>
          </a:p>
          <a:p>
            <a:pPr lvl="1"/>
            <a:r>
              <a:rPr lang="en-US" dirty="0" smtClean="0"/>
              <a:t>Theodoric (b. 807)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37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781 – Pippin (</a:t>
            </a:r>
            <a:r>
              <a:rPr lang="en-US" dirty="0" err="1" smtClean="0"/>
              <a:t>Carloman</a:t>
            </a:r>
            <a:r>
              <a:rPr lang="en-US" dirty="0" smtClean="0"/>
              <a:t>) and Louis named kings of Italy and Aquitaine</a:t>
            </a:r>
          </a:p>
          <a:p>
            <a:r>
              <a:rPr lang="en-US" dirty="0" smtClean="0"/>
              <a:t>Charles the Younger intended for King of the Franks</a:t>
            </a:r>
          </a:p>
          <a:p>
            <a:r>
              <a:rPr lang="en-US" dirty="0" smtClean="0"/>
              <a:t>792 – Pippin the Hunchback </a:t>
            </a:r>
          </a:p>
          <a:p>
            <a:pPr marL="0" indent="0">
              <a:buNone/>
            </a:pPr>
            <a:r>
              <a:rPr lang="en-US" dirty="0" smtClean="0"/>
              <a:t>revolts</a:t>
            </a:r>
          </a:p>
          <a:p>
            <a:pPr lvl="1"/>
            <a:r>
              <a:rPr lang="en-US" dirty="0" smtClean="0"/>
              <a:t>Shorn and placed in monastery</a:t>
            </a:r>
          </a:p>
          <a:p>
            <a:r>
              <a:rPr lang="en-US" dirty="0" smtClean="0"/>
              <a:t>800 – Charles the Younger </a:t>
            </a:r>
          </a:p>
          <a:p>
            <a:pPr marL="0" indent="0">
              <a:buNone/>
            </a:pPr>
            <a:r>
              <a:rPr lang="en-US" dirty="0" smtClean="0"/>
              <a:t>crowned king by Leo III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831" y="3352800"/>
            <a:ext cx="3543969" cy="328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1110"/>
            <a:ext cx="6324600" cy="6696637"/>
          </a:xfrm>
        </p:spPr>
      </p:pic>
    </p:spTree>
    <p:extLst>
      <p:ext uri="{BB962C8B-B14F-4D97-AF65-F5344CB8AC3E}">
        <p14:creationId xmlns:p14="http://schemas.microsoft.com/office/powerpoint/2010/main" val="26562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806 – </a:t>
            </a:r>
            <a:r>
              <a:rPr lang="en-US" i="1" dirty="0" err="1" smtClean="0"/>
              <a:t>Divisio</a:t>
            </a:r>
            <a:r>
              <a:rPr lang="en-US" i="1" dirty="0" smtClean="0"/>
              <a:t> </a:t>
            </a:r>
            <a:r>
              <a:rPr lang="en-US" i="1" dirty="0" err="1" smtClean="0"/>
              <a:t>regnorum</a:t>
            </a:r>
            <a:endParaRPr lang="en-US" dirty="0" smtClean="0"/>
          </a:p>
          <a:p>
            <a:r>
              <a:rPr lang="en-US" dirty="0" smtClean="0"/>
              <a:t>Contingency plans</a:t>
            </a:r>
          </a:p>
          <a:p>
            <a:r>
              <a:rPr lang="en-US" dirty="0" smtClean="0"/>
              <a:t>Who will be emperor?</a:t>
            </a:r>
          </a:p>
          <a:p>
            <a:r>
              <a:rPr lang="en-US" dirty="0" smtClean="0"/>
              <a:t>Can there be two </a:t>
            </a:r>
          </a:p>
          <a:p>
            <a:pPr marL="0" indent="0">
              <a:buNone/>
            </a:pPr>
            <a:r>
              <a:rPr lang="en-US" dirty="0" smtClean="0"/>
              <a:t>Roman Emperors </a:t>
            </a:r>
          </a:p>
          <a:p>
            <a:pPr marL="0" indent="0">
              <a:buNone/>
            </a:pPr>
            <a:r>
              <a:rPr lang="en-US" dirty="0" smtClean="0"/>
              <a:t>(Byzantine and Carolingian)?</a:t>
            </a:r>
          </a:p>
          <a:p>
            <a:r>
              <a:rPr lang="en-US" dirty="0" smtClean="0"/>
              <a:t>812 – Michael I recognizes </a:t>
            </a:r>
          </a:p>
          <a:p>
            <a:pPr marL="0" indent="0">
              <a:buNone/>
            </a:pPr>
            <a:r>
              <a:rPr lang="en-US" dirty="0" smtClean="0"/>
              <a:t>Charlemagne as emperor</a:t>
            </a:r>
          </a:p>
          <a:p>
            <a:r>
              <a:rPr lang="en-US" dirty="0" smtClean="0"/>
              <a:t>813 – Louis the Pious </a:t>
            </a:r>
          </a:p>
          <a:p>
            <a:r>
              <a:rPr lang="en-US" dirty="0" smtClean="0"/>
              <a:t>named co-emperor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20" y="1600200"/>
            <a:ext cx="4259580" cy="44729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2110" y="6400800"/>
            <a:ext cx="392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Coin featuring Charlemagne as emperor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7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Daughters of Charlemagne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At least 9 daughters</a:t>
            </a:r>
          </a:p>
          <a:p>
            <a:r>
              <a:rPr lang="en-US" dirty="0" smtClean="0"/>
              <a:t>All unmarried</a:t>
            </a:r>
          </a:p>
          <a:p>
            <a:r>
              <a:rPr lang="en-US" i="1" dirty="0" smtClean="0"/>
              <a:t>Munt</a:t>
            </a:r>
            <a:r>
              <a:rPr lang="en-US" dirty="0" smtClean="0"/>
              <a:t> – parental authority</a:t>
            </a:r>
          </a:p>
          <a:p>
            <a:r>
              <a:rPr lang="en-US" dirty="0" smtClean="0"/>
              <a:t>Question of status</a:t>
            </a:r>
          </a:p>
          <a:p>
            <a:pPr lvl="1"/>
            <a:r>
              <a:rPr lang="en-US" dirty="0" smtClean="0"/>
              <a:t>Exception for </a:t>
            </a:r>
          </a:p>
          <a:p>
            <a:pPr marL="457200" lvl="1" indent="0">
              <a:buNone/>
            </a:pPr>
            <a:r>
              <a:rPr lang="en-US" dirty="0" smtClean="0"/>
              <a:t>Constantine VI and </a:t>
            </a:r>
            <a:r>
              <a:rPr lang="en-US" dirty="0" err="1" smtClean="0"/>
              <a:t>Rotrud</a:t>
            </a:r>
            <a:endParaRPr lang="en-US" dirty="0"/>
          </a:p>
          <a:p>
            <a:r>
              <a:rPr lang="en-US" dirty="0" smtClean="0"/>
              <a:t>But they weren’t single </a:t>
            </a:r>
          </a:p>
          <a:p>
            <a:pPr marL="0" indent="0">
              <a:buNone/>
            </a:pPr>
            <a:r>
              <a:rPr lang="en-US" dirty="0" smtClean="0"/>
              <a:t>or childless!</a:t>
            </a:r>
          </a:p>
          <a:p>
            <a:r>
              <a:rPr lang="en-US" dirty="0" smtClean="0"/>
              <a:t>Collectively act as queen?</a:t>
            </a:r>
          </a:p>
          <a:p>
            <a:r>
              <a:rPr lang="en-US" dirty="0" smtClean="0"/>
              <a:t>Religious offices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447800"/>
            <a:ext cx="4052631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5200" y="6248400"/>
            <a:ext cx="5554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Abbey of </a:t>
            </a:r>
            <a:r>
              <a:rPr lang="en-US" dirty="0" err="1" smtClean="0"/>
              <a:t>Faremoutiers</a:t>
            </a:r>
            <a:r>
              <a:rPr lang="en-US" dirty="0"/>
              <a:t> </a:t>
            </a:r>
            <a:r>
              <a:rPr lang="en-US" dirty="0" smtClean="0"/>
              <a:t>where </a:t>
            </a:r>
            <a:r>
              <a:rPr lang="en-US" dirty="0" err="1" smtClean="0"/>
              <a:t>Ruodhaid</a:t>
            </a:r>
            <a:r>
              <a:rPr lang="en-US" dirty="0" smtClean="0"/>
              <a:t> had been abbess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15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Jan. 28, 814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9037"/>
            <a:ext cx="4442663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850860"/>
            <a:ext cx="5486400" cy="30071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9252" y="3087469"/>
            <a:ext cx="436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shroud and 13</a:t>
            </a:r>
            <a:r>
              <a:rPr lang="en-US" baseline="30000" dirty="0" smtClean="0"/>
              <a:t>th</a:t>
            </a:r>
            <a:r>
              <a:rPr lang="en-US" dirty="0" smtClean="0"/>
              <a:t> century casket from</a:t>
            </a:r>
          </a:p>
          <a:p>
            <a:r>
              <a:rPr lang="en-US" dirty="0" smtClean="0"/>
              <a:t>Frederick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7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Legacy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Louis the Pious (r. 814-840)</a:t>
            </a:r>
          </a:p>
          <a:p>
            <a:r>
              <a:rPr lang="en-US" dirty="0" smtClean="0"/>
              <a:t>Bernard of Italy (d. 818) – </a:t>
            </a:r>
          </a:p>
          <a:p>
            <a:pPr marL="0" indent="0">
              <a:buNone/>
            </a:pPr>
            <a:r>
              <a:rPr lang="en-US" dirty="0" smtClean="0"/>
              <a:t>son of Pippin</a:t>
            </a:r>
          </a:p>
          <a:p>
            <a:r>
              <a:rPr lang="en-US" dirty="0" smtClean="0"/>
              <a:t>830s – Three civil wars</a:t>
            </a:r>
          </a:p>
          <a:p>
            <a:r>
              <a:rPr lang="en-US" dirty="0" err="1" smtClean="0"/>
              <a:t>Lothair</a:t>
            </a:r>
            <a:r>
              <a:rPr lang="en-US" dirty="0" smtClean="0"/>
              <a:t> I vs. Louis II and </a:t>
            </a:r>
          </a:p>
          <a:p>
            <a:pPr marL="0" indent="0">
              <a:buNone/>
            </a:pPr>
            <a:r>
              <a:rPr lang="en-US" dirty="0" smtClean="0"/>
              <a:t>Charles the Bald</a:t>
            </a:r>
          </a:p>
          <a:p>
            <a:pPr lvl="1"/>
            <a:r>
              <a:rPr lang="en-US" dirty="0" smtClean="0"/>
              <a:t>Oaths of Strasbourg</a:t>
            </a:r>
          </a:p>
          <a:p>
            <a:pPr lvl="1"/>
            <a:r>
              <a:rPr lang="en-US" dirty="0" smtClean="0"/>
              <a:t>Foundations of France and </a:t>
            </a:r>
          </a:p>
          <a:p>
            <a:pPr marL="457200" lvl="1" indent="0">
              <a:buNone/>
            </a:pPr>
            <a:r>
              <a:rPr lang="en-US" dirty="0" smtClean="0"/>
              <a:t>Germany</a:t>
            </a:r>
          </a:p>
          <a:p>
            <a:pPr lvl="1"/>
            <a:r>
              <a:rPr lang="en-US" dirty="0" smtClean="0"/>
              <a:t>Treaty of Verdun, 843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319808"/>
            <a:ext cx="3892512" cy="5139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19600" y="6400800"/>
            <a:ext cx="4687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Contemporary representation of Louis the Pious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8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"/>
            <a:ext cx="7157658" cy="6585045"/>
          </a:xfrm>
        </p:spPr>
      </p:pic>
    </p:spTree>
    <p:extLst>
      <p:ext uri="{BB962C8B-B14F-4D97-AF65-F5344CB8AC3E}">
        <p14:creationId xmlns:p14="http://schemas.microsoft.com/office/powerpoint/2010/main" val="372721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Carolingian Empire to Holy Roman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Pope and the crowning of emperor</a:t>
            </a:r>
          </a:p>
          <a:p>
            <a:r>
              <a:rPr lang="en-US" dirty="0" smtClean="0"/>
              <a:t>884 – Succession struggles lead to last unification of Charlemagne’s empire</a:t>
            </a:r>
          </a:p>
          <a:p>
            <a:r>
              <a:rPr lang="en-US" dirty="0" smtClean="0"/>
              <a:t>888 – revolts and Viking invasions collapse empire</a:t>
            </a:r>
          </a:p>
          <a:p>
            <a:r>
              <a:rPr lang="en-US" dirty="0" smtClean="0"/>
              <a:t>962 – German King </a:t>
            </a:r>
          </a:p>
          <a:p>
            <a:pPr marL="0" indent="0">
              <a:buNone/>
            </a:pPr>
            <a:r>
              <a:rPr lang="en-US" dirty="0" smtClean="0"/>
              <a:t>Otto I (the Great) crowned </a:t>
            </a:r>
          </a:p>
          <a:p>
            <a:pPr marL="0" indent="0">
              <a:buNone/>
            </a:pPr>
            <a:r>
              <a:rPr lang="en-US" dirty="0" smtClean="0"/>
              <a:t>Emperor by Pope</a:t>
            </a:r>
          </a:p>
          <a:p>
            <a:r>
              <a:rPr lang="en-US" dirty="0" smtClean="0"/>
              <a:t>Start of Holy Roman </a:t>
            </a:r>
          </a:p>
          <a:p>
            <a:pPr marL="0" indent="0">
              <a:buNone/>
            </a:pPr>
            <a:r>
              <a:rPr lang="en-US" dirty="0" smtClean="0"/>
              <a:t>Empire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227" y="3657600"/>
            <a:ext cx="4327573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Charlemagne?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Charlemagne’s </a:t>
            </a:r>
          </a:p>
          <a:p>
            <a:pPr marL="0" indent="0">
              <a:buNone/>
            </a:pPr>
            <a:r>
              <a:rPr lang="en-US" dirty="0" smtClean="0"/>
              <a:t>legacy?</a:t>
            </a:r>
          </a:p>
          <a:p>
            <a:r>
              <a:rPr lang="en-US" dirty="0" smtClean="0"/>
              <a:t>Germanic warlord?</a:t>
            </a:r>
          </a:p>
          <a:p>
            <a:r>
              <a:rPr lang="en-US" dirty="0" smtClean="0"/>
              <a:t>King of the Franks?</a:t>
            </a:r>
          </a:p>
          <a:p>
            <a:r>
              <a:rPr lang="en-US" dirty="0" smtClean="0"/>
              <a:t>Defender of </a:t>
            </a:r>
          </a:p>
          <a:p>
            <a:pPr marL="0" indent="0">
              <a:buNone/>
            </a:pPr>
            <a:r>
              <a:rPr lang="en-US" dirty="0" smtClean="0"/>
              <a:t>Christendom?</a:t>
            </a:r>
          </a:p>
          <a:p>
            <a:r>
              <a:rPr lang="en-US" dirty="0" smtClean="0"/>
              <a:t>Emperor of Rome?</a:t>
            </a:r>
          </a:p>
          <a:p>
            <a:r>
              <a:rPr lang="en-US" dirty="0" smtClean="0"/>
              <a:t>Father of Europe?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19200"/>
            <a:ext cx="3962400" cy="56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Legend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Court school creates image of Charlemagne in poetry and biographies</a:t>
            </a:r>
          </a:p>
          <a:p>
            <a:r>
              <a:rPr lang="en-US" dirty="0" err="1" smtClean="0"/>
              <a:t>Einhard</a:t>
            </a:r>
            <a:r>
              <a:rPr lang="en-US" dirty="0" smtClean="0"/>
              <a:t> and </a:t>
            </a:r>
            <a:r>
              <a:rPr lang="en-US" i="1" dirty="0" smtClean="0"/>
              <a:t>Once Again my Burdened Anchor</a:t>
            </a:r>
          </a:p>
          <a:p>
            <a:r>
              <a:rPr lang="en-US" dirty="0" smtClean="0"/>
              <a:t>Listed as martyr and saint (but who decides?)</a:t>
            </a:r>
          </a:p>
          <a:p>
            <a:r>
              <a:rPr lang="en-US" dirty="0" smtClean="0"/>
              <a:t>Legacy for future rulers…</a:t>
            </a:r>
          </a:p>
          <a:p>
            <a:pPr lvl="1"/>
            <a:r>
              <a:rPr lang="en-US" dirty="0" smtClean="0"/>
              <a:t>Biblical David to Charlemagne</a:t>
            </a:r>
          </a:p>
          <a:p>
            <a:pPr lvl="1"/>
            <a:r>
              <a:rPr lang="en-US" dirty="0" smtClean="0"/>
              <a:t>Charles the Fat (r. 881-888)</a:t>
            </a:r>
          </a:p>
          <a:p>
            <a:pPr lvl="1"/>
            <a:r>
              <a:rPr lang="en-US" dirty="0" smtClean="0"/>
              <a:t>Otto I </a:t>
            </a:r>
            <a:r>
              <a:rPr lang="en-US" dirty="0" smtClean="0"/>
              <a:t>(r. 936-973) at </a:t>
            </a:r>
            <a:r>
              <a:rPr lang="en-US" dirty="0" smtClean="0"/>
              <a:t>Aachen</a:t>
            </a:r>
          </a:p>
          <a:p>
            <a:pPr lvl="1"/>
            <a:r>
              <a:rPr lang="en-US" dirty="0" smtClean="0"/>
              <a:t>Otto III </a:t>
            </a:r>
            <a:r>
              <a:rPr lang="en-US" dirty="0" smtClean="0"/>
              <a:t>(r. </a:t>
            </a:r>
            <a:r>
              <a:rPr lang="en-US" dirty="0" smtClean="0"/>
              <a:t>983-1002) </a:t>
            </a:r>
            <a:r>
              <a:rPr lang="en-US" dirty="0" smtClean="0"/>
              <a:t>and </a:t>
            </a:r>
            <a:r>
              <a:rPr lang="en-US" dirty="0" smtClean="0"/>
              <a:t>the tomb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of Charlemagne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312795"/>
            <a:ext cx="3124200" cy="35342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5034" y="6400800"/>
            <a:ext cx="1954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Otto III as emperor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Germanic Warlord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Is military legacy most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important</a:t>
            </a:r>
            <a:r>
              <a:rPr lang="en-US" dirty="0" smtClean="0"/>
              <a:t>?</a:t>
            </a:r>
          </a:p>
          <a:p>
            <a:r>
              <a:rPr lang="en-US" dirty="0" smtClean="0"/>
              <a:t>Violence – Massacre of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Verden</a:t>
            </a:r>
            <a:endParaRPr lang="en-US" dirty="0" smtClean="0"/>
          </a:p>
          <a:p>
            <a:r>
              <a:rPr lang="en-US" dirty="0" smtClean="0"/>
              <a:t>Frankish Law</a:t>
            </a:r>
          </a:p>
          <a:p>
            <a:r>
              <a:rPr lang="en-US" dirty="0" smtClean="0"/>
              <a:t>Subjugation of Saxons, </a:t>
            </a:r>
          </a:p>
          <a:p>
            <a:pPr marL="0" indent="0">
              <a:buNone/>
            </a:pPr>
            <a:r>
              <a:rPr lang="en-US" dirty="0" err="1" smtClean="0"/>
              <a:t>Alemani</a:t>
            </a:r>
            <a:r>
              <a:rPr lang="en-US" dirty="0" smtClean="0"/>
              <a:t>, and </a:t>
            </a:r>
            <a:r>
              <a:rPr lang="en-US" dirty="0" err="1" smtClean="0"/>
              <a:t>Avars</a:t>
            </a:r>
            <a:endParaRPr lang="en-US" dirty="0" smtClean="0"/>
          </a:p>
          <a:p>
            <a:r>
              <a:rPr lang="en-US" dirty="0" smtClean="0"/>
              <a:t>Overthrow of </a:t>
            </a:r>
            <a:r>
              <a:rPr lang="en-US" dirty="0" err="1" smtClean="0"/>
              <a:t>Lombards</a:t>
            </a:r>
            <a:endParaRPr lang="en-US" dirty="0" smtClean="0"/>
          </a:p>
          <a:p>
            <a:r>
              <a:rPr lang="en-US" dirty="0" smtClean="0"/>
              <a:t>Establishment of vassalage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342753"/>
            <a:ext cx="4114800" cy="54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5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 of the Franks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Who can claim Charlemagne’s legacy?</a:t>
            </a:r>
          </a:p>
          <a:p>
            <a:r>
              <a:rPr lang="en-US" dirty="0" smtClean="0"/>
              <a:t>Carolingian Empire until 887</a:t>
            </a:r>
          </a:p>
          <a:p>
            <a:r>
              <a:rPr lang="en-US" dirty="0" smtClean="0"/>
              <a:t>Treaty of Verdun, 843</a:t>
            </a:r>
          </a:p>
          <a:p>
            <a:r>
              <a:rPr lang="en-US" dirty="0" smtClean="0"/>
              <a:t>Kings of Franks until 987</a:t>
            </a:r>
          </a:p>
          <a:p>
            <a:r>
              <a:rPr lang="en-US" dirty="0" smtClean="0"/>
              <a:t>Kings of East Franks (Germany) </a:t>
            </a:r>
          </a:p>
          <a:p>
            <a:pPr marL="0" indent="0">
              <a:buNone/>
            </a:pPr>
            <a:r>
              <a:rPr lang="en-US" dirty="0" smtClean="0"/>
              <a:t>until 911</a:t>
            </a:r>
          </a:p>
          <a:p>
            <a:r>
              <a:rPr lang="en-US" dirty="0" smtClean="0"/>
              <a:t>Phillip II (Augustus) (r. 1180-1223):</a:t>
            </a:r>
          </a:p>
          <a:p>
            <a:pPr lvl="1"/>
            <a:r>
              <a:rPr lang="en-US" dirty="0" smtClean="0"/>
              <a:t>Claims Carolingian descent on </a:t>
            </a:r>
          </a:p>
          <a:p>
            <a:pPr marL="457200" lvl="1" indent="0">
              <a:buNone/>
            </a:pPr>
            <a:r>
              <a:rPr lang="en-US" dirty="0" smtClean="0"/>
              <a:t>both sides</a:t>
            </a:r>
          </a:p>
          <a:p>
            <a:pPr lvl="1"/>
            <a:r>
              <a:rPr lang="en-US" dirty="0" smtClean="0"/>
              <a:t>Defeats King John of England and </a:t>
            </a:r>
          </a:p>
          <a:p>
            <a:pPr marL="457200" lvl="1" indent="0">
              <a:buNone/>
            </a:pPr>
            <a:r>
              <a:rPr lang="en-US" dirty="0" smtClean="0"/>
              <a:t>Otto IV of Germany</a:t>
            </a:r>
          </a:p>
          <a:p>
            <a:pPr lvl="1"/>
            <a:r>
              <a:rPr lang="en-US" i="1" dirty="0" err="1" smtClean="0"/>
              <a:t>Reditus</a:t>
            </a:r>
            <a:r>
              <a:rPr lang="en-US" i="1" dirty="0" smtClean="0"/>
              <a:t> </a:t>
            </a:r>
            <a:r>
              <a:rPr lang="en-US" i="1" dirty="0" err="1" smtClean="0"/>
              <a:t>regni</a:t>
            </a:r>
            <a:r>
              <a:rPr lang="en-US" i="1" dirty="0" smtClean="0"/>
              <a:t> </a:t>
            </a:r>
            <a:r>
              <a:rPr lang="en-US" i="1" dirty="0" err="1" smtClean="0"/>
              <a:t>Francorum</a:t>
            </a:r>
            <a:r>
              <a:rPr lang="en-US" i="1" dirty="0" smtClean="0"/>
              <a:t> ad </a:t>
            </a:r>
            <a:r>
              <a:rPr lang="en-US" i="1" dirty="0" err="1" smtClean="0"/>
              <a:t>stirpem</a:t>
            </a:r>
            <a:r>
              <a:rPr lang="en-US" i="1" dirty="0" smtClean="0"/>
              <a:t> </a:t>
            </a:r>
          </a:p>
          <a:p>
            <a:pPr marL="457200" lvl="1" indent="0">
              <a:buNone/>
            </a:pPr>
            <a:r>
              <a:rPr lang="en-US" i="1" dirty="0" err="1" smtClean="0"/>
              <a:t>Caroli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199"/>
            <a:ext cx="3703320" cy="55086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90273" y="6317673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Carolingian family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655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Pope Pius VII crowns Emperor Napoleon, Dec. 2, 1804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81930"/>
            <a:ext cx="8305800" cy="5191125"/>
          </a:xfrm>
        </p:spPr>
      </p:pic>
    </p:spTree>
    <p:extLst>
      <p:ext uri="{BB962C8B-B14F-4D97-AF65-F5344CB8AC3E}">
        <p14:creationId xmlns:p14="http://schemas.microsoft.com/office/powerpoint/2010/main" val="81220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Defender of Christendom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century – stories of pilgrimage to Constantinople and Jerusalem</a:t>
            </a:r>
          </a:p>
          <a:p>
            <a:r>
              <a:rPr lang="en-US" dirty="0" smtClean="0"/>
              <a:t>Crusades (1095-1291)</a:t>
            </a:r>
          </a:p>
          <a:p>
            <a:r>
              <a:rPr lang="en-US" dirty="0" smtClean="0"/>
              <a:t>Charlemagne as Crusader</a:t>
            </a:r>
          </a:p>
          <a:p>
            <a:r>
              <a:rPr lang="en-US" dirty="0" smtClean="0"/>
              <a:t>How did relics make it </a:t>
            </a:r>
          </a:p>
          <a:p>
            <a:pPr marL="0" indent="0">
              <a:buNone/>
            </a:pPr>
            <a:r>
              <a:rPr lang="en-US" dirty="0" smtClean="0"/>
              <a:t>to Saint-Denis?</a:t>
            </a:r>
          </a:p>
          <a:p>
            <a:r>
              <a:rPr lang="en-US" i="1" dirty="0" smtClean="0"/>
              <a:t>The Song of Roland</a:t>
            </a:r>
            <a:r>
              <a:rPr lang="en-US" dirty="0" smtClean="0"/>
              <a:t> and </a:t>
            </a:r>
          </a:p>
          <a:p>
            <a:pPr marL="0" indent="0">
              <a:buNone/>
            </a:pPr>
            <a:r>
              <a:rPr lang="en-US" dirty="0" smtClean="0"/>
              <a:t>Reconquista</a:t>
            </a:r>
            <a:endParaRPr lang="en-US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657600"/>
            <a:ext cx="4191000" cy="3142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6400800"/>
            <a:ext cx="2040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Saint-Denis Basilica</a:t>
            </a:r>
          </a:p>
        </p:txBody>
      </p:sp>
    </p:spTree>
    <p:extLst>
      <p:ext uri="{BB962C8B-B14F-4D97-AF65-F5344CB8AC3E}">
        <p14:creationId xmlns:p14="http://schemas.microsoft.com/office/powerpoint/2010/main" val="805534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Oriflamme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Sacred banner of the Abbey of </a:t>
            </a:r>
          </a:p>
          <a:p>
            <a:pPr marL="0" indent="0">
              <a:buNone/>
            </a:pPr>
            <a:r>
              <a:rPr lang="en-US" dirty="0" smtClean="0"/>
              <a:t>Saint-Denis</a:t>
            </a:r>
          </a:p>
          <a:p>
            <a:r>
              <a:rPr lang="en-US" dirty="0" smtClean="0"/>
              <a:t>Battle standard of the King of France</a:t>
            </a:r>
          </a:p>
          <a:p>
            <a:r>
              <a:rPr lang="en-US" dirty="0" smtClean="0"/>
              <a:t>First used by Louis VI in 1124</a:t>
            </a:r>
          </a:p>
          <a:p>
            <a:r>
              <a:rPr lang="en-US" dirty="0" smtClean="0"/>
              <a:t>Charlemagne’s banner in the </a:t>
            </a:r>
            <a:r>
              <a:rPr lang="en-US" i="1" dirty="0" smtClean="0"/>
              <a:t>Song of </a:t>
            </a:r>
          </a:p>
          <a:p>
            <a:pPr marL="0" indent="0">
              <a:buNone/>
            </a:pPr>
            <a:r>
              <a:rPr lang="en-US" i="1" dirty="0" smtClean="0"/>
              <a:t>Roland</a:t>
            </a:r>
            <a:endParaRPr lang="en-US" dirty="0" smtClean="0"/>
          </a:p>
          <a:p>
            <a:r>
              <a:rPr lang="en-US" dirty="0" smtClean="0"/>
              <a:t>According to legend, Charlemagne </a:t>
            </a:r>
          </a:p>
          <a:p>
            <a:pPr marL="0" indent="0">
              <a:buNone/>
            </a:pPr>
            <a:r>
              <a:rPr lang="en-US" dirty="0" smtClean="0"/>
              <a:t>carried it on pilgrimage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76200"/>
            <a:ext cx="13335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63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Saint Charlemagne?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1165 – Emperor Frederick Barbarossa canonizes Charlemagne</a:t>
            </a:r>
          </a:p>
          <a:p>
            <a:pPr lvl="1"/>
            <a:r>
              <a:rPr lang="en-US" dirty="0" smtClean="0"/>
              <a:t>By an anti-pope…</a:t>
            </a:r>
            <a:endParaRPr lang="en-US" dirty="0"/>
          </a:p>
          <a:p>
            <a:r>
              <a:rPr lang="en-US" dirty="0" smtClean="0"/>
              <a:t>Frederick II (r. 1220-1250): </a:t>
            </a:r>
          </a:p>
          <a:p>
            <a:pPr marL="0" indent="0">
              <a:buNone/>
            </a:pPr>
            <a:r>
              <a:rPr lang="en-US" dirty="0" smtClean="0"/>
              <a:t>new gold and silver casket, </a:t>
            </a:r>
          </a:p>
          <a:p>
            <a:pPr marL="0" indent="0">
              <a:buNone/>
            </a:pPr>
            <a:r>
              <a:rPr lang="en-US" dirty="0" smtClean="0"/>
              <a:t>Aachen as pilgrimage site</a:t>
            </a:r>
          </a:p>
          <a:p>
            <a:r>
              <a:rPr lang="en-US" dirty="0" smtClean="0"/>
              <a:t>Charles V (r. 1364-1380): </a:t>
            </a:r>
          </a:p>
          <a:p>
            <a:pPr marL="0" indent="0">
              <a:buNone/>
            </a:pPr>
            <a:r>
              <a:rPr lang="en-US" dirty="0" smtClean="0"/>
              <a:t>Charlemagne as patron saint of </a:t>
            </a:r>
          </a:p>
          <a:p>
            <a:pPr marL="0" indent="0">
              <a:buNone/>
            </a:pPr>
            <a:r>
              <a:rPr lang="en-US" dirty="0" smtClean="0"/>
              <a:t>France</a:t>
            </a:r>
          </a:p>
          <a:p>
            <a:r>
              <a:rPr lang="en-US" dirty="0" smtClean="0"/>
              <a:t>Louis XI (r. 1461-1483): </a:t>
            </a:r>
          </a:p>
          <a:p>
            <a:pPr marL="0" indent="0">
              <a:buNone/>
            </a:pPr>
            <a:r>
              <a:rPr lang="en-US" dirty="0" smtClean="0"/>
              <a:t>Veneration of Charlemagne or </a:t>
            </a:r>
          </a:p>
          <a:p>
            <a:pPr marL="0" indent="0">
              <a:buNone/>
            </a:pPr>
            <a:r>
              <a:rPr lang="en-US" dirty="0" smtClean="0"/>
              <a:t>death</a:t>
            </a:r>
          </a:p>
          <a:p>
            <a:r>
              <a:rPr lang="en-US" dirty="0" smtClean="0"/>
              <a:t>Is he France’s saint or Germany’s?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178" y="2057400"/>
            <a:ext cx="4107622" cy="46878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1800" y="6368965"/>
            <a:ext cx="184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Aachen Cathedral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38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no saint…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1568 – no longer listed as an official </a:t>
            </a:r>
            <a:r>
              <a:rPr lang="en-US" dirty="0" smtClean="0"/>
              <a:t>Catholic saint</a:t>
            </a:r>
          </a:p>
          <a:p>
            <a:r>
              <a:rPr lang="en-US" dirty="0" smtClean="0"/>
              <a:t>Did he abuse the Pope?</a:t>
            </a:r>
          </a:p>
          <a:p>
            <a:pPr lvl="1"/>
            <a:r>
              <a:rPr lang="en-US" dirty="0" smtClean="0"/>
              <a:t>Popes pray and kings rule</a:t>
            </a:r>
          </a:p>
          <a:p>
            <a:r>
              <a:rPr lang="en-US" dirty="0" smtClean="0"/>
              <a:t>Ignored rules on marriage</a:t>
            </a:r>
          </a:p>
          <a:p>
            <a:r>
              <a:rPr lang="en-US" dirty="0" smtClean="0"/>
              <a:t>Council of Frankfurt and idols</a:t>
            </a:r>
          </a:p>
          <a:p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 century – model for </a:t>
            </a:r>
          </a:p>
          <a:p>
            <a:pPr marL="0" indent="0">
              <a:buNone/>
            </a:pPr>
            <a:r>
              <a:rPr lang="en-US" dirty="0" smtClean="0"/>
              <a:t>Protestant Reformation</a:t>
            </a:r>
          </a:p>
          <a:p>
            <a:pPr lvl="1"/>
            <a:r>
              <a:rPr lang="en-US" dirty="0" smtClean="0"/>
              <a:t>Iconoclast</a:t>
            </a:r>
          </a:p>
          <a:p>
            <a:pPr lvl="1"/>
            <a:r>
              <a:rPr lang="en-US" dirty="0" smtClean="0"/>
              <a:t>Against celibacy</a:t>
            </a:r>
          </a:p>
          <a:p>
            <a:pPr lvl="1"/>
            <a:r>
              <a:rPr lang="en-US" dirty="0" smtClean="0"/>
              <a:t>Questioned judgment of papacy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33599"/>
            <a:ext cx="2876550" cy="45419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4515" y="6135469"/>
            <a:ext cx="4657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St. Peter giving gifts to Leo III and Charlemagne;</a:t>
            </a:r>
          </a:p>
          <a:p>
            <a:r>
              <a:rPr lang="en-US" dirty="0" smtClean="0"/>
              <a:t>Mosaic in the Papal dining hall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50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Charlemagne as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Can he be whoever you </a:t>
            </a:r>
          </a:p>
          <a:p>
            <a:pPr marL="0" indent="0">
              <a:buNone/>
            </a:pPr>
            <a:r>
              <a:rPr lang="en-US" dirty="0" smtClean="0"/>
              <a:t>want him to be?</a:t>
            </a:r>
          </a:p>
          <a:p>
            <a:r>
              <a:rPr lang="en-US" dirty="0" err="1" smtClean="0"/>
              <a:t>Renewer</a:t>
            </a:r>
            <a:r>
              <a:rPr lang="en-US" dirty="0" smtClean="0"/>
              <a:t> of Rome who was </a:t>
            </a:r>
          </a:p>
          <a:p>
            <a:pPr marL="0" indent="0">
              <a:buNone/>
            </a:pPr>
            <a:r>
              <a:rPr lang="en-US" dirty="0" smtClean="0"/>
              <a:t>a barbarian…</a:t>
            </a:r>
          </a:p>
          <a:p>
            <a:r>
              <a:rPr lang="en-US" dirty="0" smtClean="0"/>
              <a:t>Enlightened law giver who </a:t>
            </a:r>
          </a:p>
          <a:p>
            <a:pPr marL="0" indent="0">
              <a:buNone/>
            </a:pPr>
            <a:r>
              <a:rPr lang="en-US" dirty="0" smtClean="0"/>
              <a:t>couldn’t read…</a:t>
            </a:r>
          </a:p>
          <a:p>
            <a:r>
              <a:rPr lang="en-US" dirty="0" smtClean="0"/>
              <a:t>Defender of Christendom who </a:t>
            </a:r>
          </a:p>
          <a:p>
            <a:pPr marL="0" indent="0">
              <a:buNone/>
            </a:pPr>
            <a:r>
              <a:rPr lang="en-US" dirty="0" smtClean="0"/>
              <a:t>was a polygamist and mass murderer…</a:t>
            </a:r>
          </a:p>
          <a:p>
            <a:r>
              <a:rPr lang="en-US" dirty="0" smtClean="0"/>
              <a:t>King of France who was </a:t>
            </a:r>
          </a:p>
          <a:p>
            <a:pPr marL="0" indent="0">
              <a:buNone/>
            </a:pPr>
            <a:r>
              <a:rPr lang="en-US" dirty="0" smtClean="0"/>
              <a:t>Germanic…</a:t>
            </a:r>
          </a:p>
          <a:p>
            <a:r>
              <a:rPr lang="en-US" dirty="0" smtClean="0"/>
              <a:t>Are modern definitions not </a:t>
            </a:r>
          </a:p>
          <a:p>
            <a:pPr marL="0" indent="0">
              <a:buNone/>
            </a:pPr>
            <a:r>
              <a:rPr lang="en-US" dirty="0" smtClean="0"/>
              <a:t>appropriate?</a:t>
            </a:r>
          </a:p>
          <a:p>
            <a:r>
              <a:rPr lang="en-US" dirty="0" smtClean="0"/>
              <a:t>Father of Europe?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212919"/>
            <a:ext cx="3962400" cy="562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50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926</Words>
  <Application>Microsoft Office PowerPoint</Application>
  <PresentationFormat>On-screen Show (4:3)</PresentationFormat>
  <Paragraphs>203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Holy? Roman? Empire?</vt:lpstr>
      <vt:lpstr>PowerPoint Presentation</vt:lpstr>
      <vt:lpstr>The Wives of Charlemagne and His Succession</vt:lpstr>
      <vt:lpstr>The Wives of Charlemagne and His Succession</vt:lpstr>
      <vt:lpstr>The Sons of Charlemagne</vt:lpstr>
      <vt:lpstr>Succession</vt:lpstr>
      <vt:lpstr>PowerPoint Presentation</vt:lpstr>
      <vt:lpstr>Succession</vt:lpstr>
      <vt:lpstr>Daughters of Charlemagne</vt:lpstr>
      <vt:lpstr>Jan. 28, 814</vt:lpstr>
      <vt:lpstr>Political Legacy</vt:lpstr>
      <vt:lpstr>PowerPoint Presentation</vt:lpstr>
      <vt:lpstr>From Carolingian Empire to Holy Roman Empire</vt:lpstr>
      <vt:lpstr>Who is Charlemagne?</vt:lpstr>
      <vt:lpstr>Creating a Legend</vt:lpstr>
      <vt:lpstr>Germanic Warlord</vt:lpstr>
      <vt:lpstr>King of the Franks</vt:lpstr>
      <vt:lpstr>Pope Pius VII crowns Emperor Napoleon, Dec. 2, 1804</vt:lpstr>
      <vt:lpstr>Defender of Christendom</vt:lpstr>
      <vt:lpstr>The Oriflamme</vt:lpstr>
      <vt:lpstr>Saint Charlemagne?</vt:lpstr>
      <vt:lpstr>Was no saint…</vt:lpstr>
      <vt:lpstr>Charlemagne as Model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haugrt</cp:lastModifiedBy>
  <cp:revision>21</cp:revision>
  <dcterms:created xsi:type="dcterms:W3CDTF">2014-09-16T20:50:12Z</dcterms:created>
  <dcterms:modified xsi:type="dcterms:W3CDTF">2014-09-17T16:20:46Z</dcterms:modified>
</cp:coreProperties>
</file>