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80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68" r:id="rId16"/>
    <p:sldId id="271" r:id="rId17"/>
    <p:sldId id="272" r:id="rId18"/>
    <p:sldId id="273" r:id="rId19"/>
    <p:sldId id="278" r:id="rId20"/>
    <p:sldId id="279" r:id="rId21"/>
    <p:sldId id="261" r:id="rId22"/>
    <p:sldId id="274" r:id="rId23"/>
    <p:sldId id="275" r:id="rId24"/>
    <p:sldId id="276" r:id="rId25"/>
    <p:sldId id="277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6EB27-6EBC-4B80-B384-EB88941702C7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2AAAE8-C7E0-473D-A3DD-41BAD27A4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260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2226-91B6-4245-B129-486287F7327E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EC39-BA0D-4790-A593-3BE361B1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642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2226-91B6-4245-B129-486287F7327E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EC39-BA0D-4790-A593-3BE361B1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522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2226-91B6-4245-B129-486287F7327E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EC39-BA0D-4790-A593-3BE361B1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50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2226-91B6-4245-B129-486287F7327E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EC39-BA0D-4790-A593-3BE361B1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608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2226-91B6-4245-B129-486287F7327E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EC39-BA0D-4790-A593-3BE361B1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547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2226-91B6-4245-B129-486287F7327E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EC39-BA0D-4790-A593-3BE361B1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167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2226-91B6-4245-B129-486287F7327E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EC39-BA0D-4790-A593-3BE361B1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54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2226-91B6-4245-B129-486287F7327E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EC39-BA0D-4790-A593-3BE361B1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038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2226-91B6-4245-B129-486287F7327E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EC39-BA0D-4790-A593-3BE361B1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652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2226-91B6-4245-B129-486287F7327E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EC39-BA0D-4790-A593-3BE361B1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02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2226-91B6-4245-B129-486287F7327E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EC39-BA0D-4790-A593-3BE361B1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93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92226-91B6-4245-B129-486287F7327E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EEC39-BA0D-4790-A593-3BE361B1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131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haugrt@ucmail.uc.ed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Christmas Day, 800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 1016</a:t>
            </a:r>
          </a:p>
          <a:p>
            <a:r>
              <a:rPr lang="en-US" dirty="0" smtClean="0"/>
              <a:t>9/15/14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83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Ohio Renaissance Festival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History Club</a:t>
            </a:r>
          </a:p>
          <a:p>
            <a:r>
              <a:rPr lang="en-US" dirty="0" smtClean="0"/>
              <a:t>FREE!!!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E-mail me (</a:t>
            </a:r>
            <a:r>
              <a:rPr lang="en-US" dirty="0" smtClean="0">
                <a:hlinkClick r:id="rId2"/>
              </a:rPr>
              <a:t>haugrt@ucmail.uc.edu</a:t>
            </a:r>
            <a:r>
              <a:rPr lang="en-US" dirty="0" smtClean="0"/>
              <a:t>) with preferred date</a:t>
            </a:r>
          </a:p>
          <a:p>
            <a:r>
              <a:rPr lang="en-US" dirty="0" smtClean="0"/>
              <a:t>Sept. 27 or 28, Oct. 4, 5, 11, 12, 18, or 19.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220460"/>
            <a:ext cx="5105400" cy="341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978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Einhard</a:t>
            </a:r>
            <a:r>
              <a:rPr lang="en-US" dirty="0" smtClean="0"/>
              <a:t> (c. 775-840)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Born into family of low status</a:t>
            </a:r>
          </a:p>
          <a:p>
            <a:r>
              <a:rPr lang="en-US" dirty="0" smtClean="0"/>
              <a:t>Fulda – monastery in central </a:t>
            </a:r>
          </a:p>
          <a:p>
            <a:pPr marL="0" indent="0">
              <a:buNone/>
            </a:pPr>
            <a:r>
              <a:rPr lang="en-US" dirty="0" smtClean="0"/>
              <a:t>Germany</a:t>
            </a:r>
          </a:p>
          <a:p>
            <a:r>
              <a:rPr lang="en-US" dirty="0" smtClean="0"/>
              <a:t>Education in Latin</a:t>
            </a:r>
          </a:p>
          <a:p>
            <a:r>
              <a:rPr lang="en-US" dirty="0" smtClean="0"/>
              <a:t>791 or 792 – offered place in </a:t>
            </a:r>
          </a:p>
          <a:p>
            <a:pPr marL="0" indent="0">
              <a:buNone/>
            </a:pPr>
            <a:r>
              <a:rPr lang="en-US" dirty="0" smtClean="0"/>
              <a:t>Charlemagne’s court</a:t>
            </a:r>
          </a:p>
          <a:p>
            <a:r>
              <a:rPr lang="en-US" dirty="0" smtClean="0"/>
              <a:t>Amassing of scholars – royal </a:t>
            </a:r>
          </a:p>
          <a:p>
            <a:pPr marL="0" indent="0">
              <a:buNone/>
            </a:pPr>
            <a:r>
              <a:rPr lang="en-US" dirty="0" smtClean="0"/>
              <a:t>school</a:t>
            </a:r>
          </a:p>
          <a:p>
            <a:r>
              <a:rPr lang="en-US" dirty="0" smtClean="0"/>
              <a:t>Alcuin of York (d. 804)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027" y="4020520"/>
            <a:ext cx="2766097" cy="28374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027" y="1180919"/>
            <a:ext cx="2766097" cy="27923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362" y="6400800"/>
            <a:ext cx="264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Einhard</a:t>
            </a:r>
            <a:r>
              <a:rPr lang="en-US" dirty="0"/>
              <a:t> </a:t>
            </a:r>
            <a:r>
              <a:rPr lang="en-US" dirty="0" smtClean="0"/>
              <a:t>and Alcuin of York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37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Einhard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Construction manager</a:t>
            </a:r>
          </a:p>
          <a:p>
            <a:r>
              <a:rPr lang="en-US" dirty="0" smtClean="0"/>
              <a:t>Palaces of Aachen and </a:t>
            </a:r>
          </a:p>
          <a:p>
            <a:pPr marL="0" indent="0">
              <a:buNone/>
            </a:pPr>
            <a:r>
              <a:rPr lang="en-US" dirty="0" err="1" smtClean="0"/>
              <a:t>Ingelheim</a:t>
            </a:r>
            <a:endParaRPr lang="en-US" dirty="0" smtClean="0"/>
          </a:p>
          <a:p>
            <a:r>
              <a:rPr lang="en-US" dirty="0" smtClean="0"/>
              <a:t>Close with Charlemagne</a:t>
            </a:r>
          </a:p>
          <a:p>
            <a:r>
              <a:rPr lang="en-US" dirty="0" smtClean="0"/>
              <a:t>Private secretary of Louis </a:t>
            </a:r>
          </a:p>
          <a:p>
            <a:pPr marL="0" indent="0">
              <a:buNone/>
            </a:pPr>
            <a:r>
              <a:rPr lang="en-US" dirty="0" smtClean="0"/>
              <a:t>the Pious (r. 814-840)</a:t>
            </a:r>
          </a:p>
          <a:p>
            <a:r>
              <a:rPr lang="en-US" i="1" dirty="0" smtClean="0"/>
              <a:t>Vita </a:t>
            </a:r>
            <a:r>
              <a:rPr lang="en-US" i="1" dirty="0" err="1" smtClean="0"/>
              <a:t>Karoli</a:t>
            </a:r>
            <a:r>
              <a:rPr lang="en-US" i="1" dirty="0" smtClean="0"/>
              <a:t> </a:t>
            </a:r>
            <a:r>
              <a:rPr lang="en-US" i="1" dirty="0" err="1" smtClean="0"/>
              <a:t>Magni</a:t>
            </a:r>
            <a:endParaRPr lang="en-US" i="1" dirty="0" smtClean="0"/>
          </a:p>
          <a:p>
            <a:r>
              <a:rPr lang="en-US" dirty="0" smtClean="0"/>
              <a:t>Is it a history or a </a:t>
            </a:r>
          </a:p>
          <a:p>
            <a:pPr marL="0" indent="0">
              <a:buNone/>
            </a:pPr>
            <a:r>
              <a:rPr lang="en-US" dirty="0" smtClean="0"/>
              <a:t>hagiography?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990601"/>
            <a:ext cx="3639843" cy="31241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095750"/>
            <a:ext cx="3657600" cy="2743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" y="6400800"/>
            <a:ext cx="4684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Construction of Aachen and palace of </a:t>
            </a:r>
            <a:r>
              <a:rPr lang="en-US" dirty="0" err="1" smtClean="0"/>
              <a:t>Ingelheim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10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Expansion of the Frankish Kingdom</a:t>
            </a:r>
            <a:endParaRPr lang="en-US" i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206898"/>
            <a:ext cx="7391400" cy="5601296"/>
          </a:xfrm>
        </p:spPr>
      </p:pic>
    </p:spTree>
    <p:extLst>
      <p:ext uri="{BB962C8B-B14F-4D97-AF65-F5344CB8AC3E}">
        <p14:creationId xmlns:p14="http://schemas.microsoft.com/office/powerpoint/2010/main" val="198615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Muslim Spain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Abd</a:t>
            </a:r>
            <a:r>
              <a:rPr lang="en-US" dirty="0" smtClean="0"/>
              <a:t> al-Rahman I (r. 756-788) – </a:t>
            </a:r>
            <a:r>
              <a:rPr lang="en-US" dirty="0" err="1" smtClean="0"/>
              <a:t>Umayyads</a:t>
            </a:r>
            <a:r>
              <a:rPr lang="en-US" dirty="0" smtClean="0"/>
              <a:t> of Spain</a:t>
            </a:r>
          </a:p>
          <a:p>
            <a:r>
              <a:rPr lang="en-US" dirty="0" smtClean="0"/>
              <a:t>778 - Muslim rulers of </a:t>
            </a:r>
          </a:p>
          <a:p>
            <a:pPr marL="0" indent="0">
              <a:buNone/>
            </a:pPr>
            <a:r>
              <a:rPr lang="en-US" dirty="0" smtClean="0"/>
              <a:t>Zaragoza, Girona, Barcelona, </a:t>
            </a:r>
          </a:p>
          <a:p>
            <a:pPr marL="0" indent="0">
              <a:buNone/>
            </a:pPr>
            <a:r>
              <a:rPr lang="en-US" dirty="0" smtClean="0"/>
              <a:t>and </a:t>
            </a:r>
            <a:r>
              <a:rPr lang="en-US" dirty="0" err="1" smtClean="0"/>
              <a:t>Huesca</a:t>
            </a:r>
            <a:r>
              <a:rPr lang="en-US" dirty="0" smtClean="0"/>
              <a:t> request military </a:t>
            </a:r>
          </a:p>
          <a:p>
            <a:pPr marL="0" indent="0">
              <a:buNone/>
            </a:pPr>
            <a:r>
              <a:rPr lang="en-US" dirty="0" smtClean="0"/>
              <a:t>aid</a:t>
            </a:r>
          </a:p>
          <a:p>
            <a:r>
              <a:rPr lang="en-US" dirty="0" smtClean="0"/>
              <a:t>Extend Christendom</a:t>
            </a:r>
          </a:p>
          <a:p>
            <a:r>
              <a:rPr lang="en-US" dirty="0" smtClean="0"/>
              <a:t>Forced to retreat</a:t>
            </a:r>
          </a:p>
          <a:p>
            <a:r>
              <a:rPr lang="en-US" dirty="0" smtClean="0"/>
              <a:t>Basques and the Battle of </a:t>
            </a:r>
          </a:p>
          <a:p>
            <a:pPr marL="0" indent="0">
              <a:buNone/>
            </a:pPr>
            <a:r>
              <a:rPr lang="en-US" dirty="0" err="1" smtClean="0"/>
              <a:t>Roncevaux</a:t>
            </a:r>
            <a:r>
              <a:rPr lang="en-US" dirty="0" smtClean="0"/>
              <a:t> Pass</a:t>
            </a:r>
          </a:p>
          <a:p>
            <a:r>
              <a:rPr lang="en-US" dirty="0" smtClean="0"/>
              <a:t>Roland, Warden of the </a:t>
            </a:r>
          </a:p>
          <a:p>
            <a:pPr marL="0" indent="0">
              <a:buNone/>
            </a:pPr>
            <a:r>
              <a:rPr lang="en-US" dirty="0" smtClean="0"/>
              <a:t>Breton March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187296"/>
            <a:ext cx="4343400" cy="45945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71600" y="6400800"/>
            <a:ext cx="3338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The Song of Roland</a:t>
            </a:r>
            <a:r>
              <a:rPr lang="en-US" dirty="0" smtClean="0"/>
              <a:t> in one picture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64873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Saxon Wars (773-803)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18 campaigns against four Saxon Kingdoms</a:t>
            </a:r>
          </a:p>
          <a:p>
            <a:r>
              <a:rPr lang="en-US" dirty="0" smtClean="0"/>
              <a:t>773 – destruction of Saxon pilgrimage site to fund war against </a:t>
            </a:r>
            <a:r>
              <a:rPr lang="en-US" dirty="0" err="1" smtClean="0"/>
              <a:t>Lombards</a:t>
            </a:r>
            <a:endParaRPr lang="en-US" dirty="0" smtClean="0"/>
          </a:p>
          <a:p>
            <a:r>
              <a:rPr lang="en-US" dirty="0" smtClean="0"/>
              <a:t>Uprisings while </a:t>
            </a:r>
          </a:p>
          <a:p>
            <a:pPr marL="0" indent="0">
              <a:buNone/>
            </a:pPr>
            <a:r>
              <a:rPr lang="en-US" dirty="0" smtClean="0"/>
              <a:t>campaigning elsewhere</a:t>
            </a:r>
          </a:p>
          <a:p>
            <a:r>
              <a:rPr lang="en-US" dirty="0" smtClean="0"/>
              <a:t>777 – Incorporation of </a:t>
            </a:r>
          </a:p>
          <a:p>
            <a:pPr marL="0" indent="0">
              <a:buNone/>
            </a:pPr>
            <a:r>
              <a:rPr lang="en-US" dirty="0" smtClean="0"/>
              <a:t>Saxony into Frankish Kingdom</a:t>
            </a:r>
          </a:p>
          <a:p>
            <a:r>
              <a:rPr lang="en-US" dirty="0" smtClean="0"/>
              <a:t>Mass baptisms and </a:t>
            </a:r>
          </a:p>
          <a:p>
            <a:pPr marL="0" indent="0">
              <a:buNone/>
            </a:pPr>
            <a:r>
              <a:rPr lang="en-US" dirty="0" smtClean="0"/>
              <a:t>conversions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048000"/>
            <a:ext cx="3809999" cy="37032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86200" y="6381891"/>
            <a:ext cx="1215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Old Saxony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43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Defender of Christendom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779 – Saxony divided into missionary districts</a:t>
            </a:r>
          </a:p>
          <a:p>
            <a:r>
              <a:rPr lang="en-US" dirty="0" smtClean="0"/>
              <a:t>782 – </a:t>
            </a:r>
            <a:r>
              <a:rPr lang="en-US" i="1" dirty="0" err="1" smtClean="0"/>
              <a:t>Capitulatio</a:t>
            </a:r>
            <a:r>
              <a:rPr lang="en-US" i="1" dirty="0" smtClean="0"/>
              <a:t> de </a:t>
            </a:r>
            <a:r>
              <a:rPr lang="en-US" i="1" dirty="0" err="1" smtClean="0"/>
              <a:t>partibus</a:t>
            </a:r>
            <a:r>
              <a:rPr lang="en-US" i="1" dirty="0" smtClean="0"/>
              <a:t> </a:t>
            </a:r>
            <a:r>
              <a:rPr lang="en-US" i="1" dirty="0" err="1" smtClean="0"/>
              <a:t>Savoniae</a:t>
            </a:r>
            <a:r>
              <a:rPr lang="en-US" dirty="0" smtClean="0"/>
              <a:t> “Ordinance concerning Saxony”</a:t>
            </a:r>
          </a:p>
          <a:p>
            <a:r>
              <a:rPr lang="en-US" dirty="0" smtClean="0"/>
              <a:t>Law code for Saxons</a:t>
            </a:r>
          </a:p>
          <a:p>
            <a:r>
              <a:rPr lang="en-US" dirty="0" smtClean="0"/>
              <a:t>Death for refusal to </a:t>
            </a:r>
          </a:p>
          <a:p>
            <a:pPr marL="0" indent="0">
              <a:buNone/>
            </a:pPr>
            <a:r>
              <a:rPr lang="en-US" dirty="0" smtClean="0"/>
              <a:t>convert to Christianity</a:t>
            </a:r>
          </a:p>
          <a:p>
            <a:r>
              <a:rPr lang="en-US" dirty="0" smtClean="0"/>
              <a:t>Massacre of </a:t>
            </a:r>
            <a:r>
              <a:rPr lang="en-US" dirty="0" err="1" smtClean="0"/>
              <a:t>Verden</a:t>
            </a:r>
            <a:r>
              <a:rPr lang="en-US" dirty="0" smtClean="0"/>
              <a:t> – </a:t>
            </a:r>
          </a:p>
          <a:p>
            <a:pPr marL="0" indent="0">
              <a:buNone/>
            </a:pPr>
            <a:r>
              <a:rPr lang="en-US" dirty="0" smtClean="0"/>
              <a:t>4,500 Saxon prisoners </a:t>
            </a:r>
          </a:p>
          <a:p>
            <a:pPr marL="0" indent="0">
              <a:buNone/>
            </a:pPr>
            <a:r>
              <a:rPr lang="en-US" dirty="0" smtClean="0"/>
              <a:t>executed</a:t>
            </a:r>
          </a:p>
          <a:p>
            <a:r>
              <a:rPr lang="en-US" dirty="0" err="1" smtClean="0"/>
              <a:t>Widukind</a:t>
            </a:r>
            <a:r>
              <a:rPr lang="en-US" dirty="0" smtClean="0"/>
              <a:t> – Saxon </a:t>
            </a:r>
          </a:p>
          <a:p>
            <a:pPr marL="0" indent="0">
              <a:buNone/>
            </a:pPr>
            <a:r>
              <a:rPr lang="en-US" dirty="0" smtClean="0"/>
              <a:t>leader, surrenders in 785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1" y="3239881"/>
            <a:ext cx="4949952" cy="34901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483" y="6172200"/>
            <a:ext cx="4161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</a:t>
            </a:r>
            <a:r>
              <a:rPr lang="en-US" baseline="30000" dirty="0" smtClean="0"/>
              <a:t>th</a:t>
            </a:r>
            <a:r>
              <a:rPr lang="en-US" dirty="0" smtClean="0"/>
              <a:t> century interpretation of </a:t>
            </a:r>
            <a:r>
              <a:rPr lang="en-US" dirty="0" err="1" smtClean="0"/>
              <a:t>Widukind’s</a:t>
            </a:r>
            <a:r>
              <a:rPr lang="en-US" dirty="0" smtClean="0"/>
              <a:t> </a:t>
            </a:r>
          </a:p>
          <a:p>
            <a:r>
              <a:rPr lang="en-US" dirty="0" smtClean="0"/>
              <a:t>surrender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32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Eastern Expansion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789 – Removal of Duke </a:t>
            </a:r>
            <a:r>
              <a:rPr lang="en-US" dirty="0" err="1" smtClean="0"/>
              <a:t>Tassilo</a:t>
            </a:r>
            <a:r>
              <a:rPr lang="en-US" dirty="0" smtClean="0"/>
              <a:t> III of Bavaria</a:t>
            </a:r>
          </a:p>
          <a:p>
            <a:r>
              <a:rPr lang="en-US" dirty="0" err="1" smtClean="0"/>
              <a:t>Avars</a:t>
            </a:r>
            <a:r>
              <a:rPr lang="en-US" dirty="0" smtClean="0"/>
              <a:t> – Horse nomads from Central Asia</a:t>
            </a:r>
          </a:p>
          <a:p>
            <a:r>
              <a:rPr lang="en-US" dirty="0" smtClean="0"/>
              <a:t>Settled in modern Hungary</a:t>
            </a:r>
          </a:p>
          <a:p>
            <a:r>
              <a:rPr lang="en-US" dirty="0" smtClean="0"/>
              <a:t>788 – </a:t>
            </a:r>
            <a:r>
              <a:rPr lang="en-US" dirty="0" err="1" smtClean="0"/>
              <a:t>Avars</a:t>
            </a:r>
            <a:r>
              <a:rPr lang="en-US" dirty="0" smtClean="0"/>
              <a:t> invade </a:t>
            </a:r>
          </a:p>
          <a:p>
            <a:pPr marL="0" indent="0">
              <a:buNone/>
            </a:pPr>
            <a:r>
              <a:rPr lang="en-US" dirty="0" smtClean="0"/>
              <a:t>Bavaria and Northern Italy</a:t>
            </a:r>
          </a:p>
          <a:p>
            <a:r>
              <a:rPr lang="en-US" dirty="0" smtClean="0"/>
              <a:t>790 – Charlemagne sends </a:t>
            </a:r>
          </a:p>
          <a:p>
            <a:pPr marL="0" indent="0">
              <a:buNone/>
            </a:pPr>
            <a:r>
              <a:rPr lang="en-US" dirty="0" smtClean="0"/>
              <a:t>expedition</a:t>
            </a:r>
          </a:p>
          <a:p>
            <a:r>
              <a:rPr lang="en-US" dirty="0" err="1" smtClean="0"/>
              <a:t>Avars</a:t>
            </a:r>
            <a:r>
              <a:rPr lang="en-US" dirty="0" smtClean="0"/>
              <a:t> convert and become </a:t>
            </a:r>
          </a:p>
          <a:p>
            <a:pPr marL="0" indent="0">
              <a:buNone/>
            </a:pPr>
            <a:r>
              <a:rPr lang="en-US" dirty="0" smtClean="0"/>
              <a:t>vassals</a:t>
            </a:r>
          </a:p>
          <a:p>
            <a:r>
              <a:rPr lang="en-US" dirty="0" smtClean="0"/>
              <a:t>Remaining Avar kingdoms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731483"/>
            <a:ext cx="4114800" cy="407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5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8600"/>
            <a:ext cx="8240845" cy="6553200"/>
          </a:xfrm>
        </p:spPr>
      </p:pic>
    </p:spTree>
    <p:extLst>
      <p:ext uri="{BB962C8B-B14F-4D97-AF65-F5344CB8AC3E}">
        <p14:creationId xmlns:p14="http://schemas.microsoft.com/office/powerpoint/2010/main" val="16025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Status of 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What is the Byzantine </a:t>
            </a:r>
          </a:p>
          <a:p>
            <a:pPr marL="0" indent="0">
              <a:buNone/>
            </a:pPr>
            <a:r>
              <a:rPr lang="en-US" dirty="0" smtClean="0"/>
              <a:t>Emperor’s role in Western Europe?</a:t>
            </a:r>
          </a:p>
          <a:p>
            <a:r>
              <a:rPr lang="en-US" dirty="0" smtClean="0"/>
              <a:t>Justinian I (r. 527-565): </a:t>
            </a:r>
          </a:p>
          <a:p>
            <a:pPr marL="0" indent="0">
              <a:buNone/>
            </a:pPr>
            <a:r>
              <a:rPr lang="en-US" dirty="0" smtClean="0"/>
              <a:t>“restored” much of Western </a:t>
            </a:r>
          </a:p>
          <a:p>
            <a:pPr marL="0" indent="0">
              <a:buNone/>
            </a:pPr>
            <a:r>
              <a:rPr lang="en-US" dirty="0" smtClean="0"/>
              <a:t>Empire</a:t>
            </a:r>
          </a:p>
          <a:p>
            <a:r>
              <a:rPr lang="en-US" dirty="0" smtClean="0"/>
              <a:t>Lombard Kingdom (568-774)</a:t>
            </a:r>
          </a:p>
          <a:p>
            <a:r>
              <a:rPr lang="en-US" dirty="0" smtClean="0"/>
              <a:t>754: Pippin as </a:t>
            </a:r>
            <a:r>
              <a:rPr lang="en-US" i="1" dirty="0" err="1" smtClean="0"/>
              <a:t>Patricius</a:t>
            </a:r>
            <a:r>
              <a:rPr lang="en-US" i="1" dirty="0" smtClean="0"/>
              <a:t> </a:t>
            </a:r>
          </a:p>
          <a:p>
            <a:pPr marL="0" indent="0">
              <a:buNone/>
            </a:pPr>
            <a:r>
              <a:rPr lang="en-US" i="1" dirty="0" err="1" smtClean="0"/>
              <a:t>Romanorum</a:t>
            </a:r>
            <a:r>
              <a:rPr lang="en-US" dirty="0" smtClean="0"/>
              <a:t> in name</a:t>
            </a:r>
            <a:endParaRPr lang="en-US" i="1" dirty="0" smtClean="0"/>
          </a:p>
          <a:p>
            <a:r>
              <a:rPr lang="en-US" dirty="0" smtClean="0"/>
              <a:t>774: Charlemagne as </a:t>
            </a:r>
            <a:r>
              <a:rPr lang="en-US" i="1" dirty="0" err="1" smtClean="0"/>
              <a:t>Patricius</a:t>
            </a:r>
            <a:r>
              <a:rPr lang="en-US" i="1" dirty="0" smtClean="0"/>
              <a:t> </a:t>
            </a:r>
          </a:p>
          <a:p>
            <a:pPr marL="0" indent="0">
              <a:buNone/>
            </a:pPr>
            <a:r>
              <a:rPr lang="en-US" i="1" dirty="0" err="1" smtClean="0"/>
              <a:t>Romanorum</a:t>
            </a:r>
            <a:r>
              <a:rPr lang="en-US" dirty="0" smtClean="0"/>
              <a:t> for real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219200"/>
            <a:ext cx="3600934" cy="48725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90114" y="6150429"/>
            <a:ext cx="1115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Justinian 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47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Franks and Byzantines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757 – plan to marry </a:t>
            </a:r>
          </a:p>
          <a:p>
            <a:pPr marL="0" indent="0">
              <a:buNone/>
            </a:pPr>
            <a:r>
              <a:rPr lang="en-US" dirty="0" smtClean="0"/>
              <a:t>Charlemagne’s sister Gisela to </a:t>
            </a:r>
          </a:p>
          <a:p>
            <a:pPr marL="0" indent="0">
              <a:buNone/>
            </a:pPr>
            <a:r>
              <a:rPr lang="en-US" dirty="0" smtClean="0"/>
              <a:t>Byzantine prince</a:t>
            </a:r>
          </a:p>
          <a:p>
            <a:r>
              <a:rPr lang="en-US" dirty="0" smtClean="0"/>
              <a:t>774 – Do Lombard territories </a:t>
            </a:r>
          </a:p>
          <a:p>
            <a:pPr marL="0" indent="0">
              <a:buNone/>
            </a:pPr>
            <a:r>
              <a:rPr lang="en-US" dirty="0" smtClean="0"/>
              <a:t>belong to the Byzantines?</a:t>
            </a:r>
          </a:p>
          <a:p>
            <a:r>
              <a:rPr lang="en-US" dirty="0" err="1" smtClean="0"/>
              <a:t>Adelchis</a:t>
            </a:r>
            <a:r>
              <a:rPr lang="en-US" dirty="0"/>
              <a:t> </a:t>
            </a:r>
            <a:r>
              <a:rPr lang="en-US" dirty="0" smtClean="0"/>
              <a:t>– Son of Lombard king </a:t>
            </a:r>
          </a:p>
          <a:p>
            <a:pPr marL="0" indent="0">
              <a:buNone/>
            </a:pPr>
            <a:r>
              <a:rPr lang="en-US" dirty="0" smtClean="0"/>
              <a:t>Desiderius</a:t>
            </a:r>
          </a:p>
          <a:p>
            <a:pPr lvl="1"/>
            <a:r>
              <a:rPr lang="en-US" dirty="0" smtClean="0"/>
              <a:t>Fled to Constantinople</a:t>
            </a:r>
          </a:p>
          <a:p>
            <a:pPr lvl="1"/>
            <a:r>
              <a:rPr lang="en-US" dirty="0" smtClean="0"/>
              <a:t>Named </a:t>
            </a:r>
            <a:r>
              <a:rPr lang="en-US" i="1" dirty="0" err="1" smtClean="0"/>
              <a:t>Patricius</a:t>
            </a:r>
            <a:r>
              <a:rPr lang="en-US" i="1" dirty="0" smtClean="0"/>
              <a:t> </a:t>
            </a:r>
            <a:r>
              <a:rPr lang="en-US" i="1" dirty="0" err="1" smtClean="0"/>
              <a:t>Romanorum</a:t>
            </a:r>
            <a:r>
              <a:rPr lang="en-US" i="1" dirty="0" smtClean="0"/>
              <a:t> </a:t>
            </a:r>
            <a:r>
              <a:rPr lang="en-US" dirty="0" smtClean="0"/>
              <a:t>by </a:t>
            </a:r>
          </a:p>
          <a:p>
            <a:pPr marL="457200" lvl="1" indent="0">
              <a:buNone/>
            </a:pPr>
            <a:r>
              <a:rPr lang="en-US" dirty="0" smtClean="0"/>
              <a:t>Constantine V (r. 741-775)</a:t>
            </a:r>
            <a:r>
              <a:rPr lang="en-US" i="1" dirty="0" smtClean="0"/>
              <a:t> </a:t>
            </a:r>
            <a:endParaRPr lang="en-US" dirty="0"/>
          </a:p>
          <a:p>
            <a:r>
              <a:rPr lang="en-US" dirty="0" smtClean="0"/>
              <a:t>Can the Byzantines retake Rome?</a:t>
            </a:r>
          </a:p>
          <a:p>
            <a:r>
              <a:rPr lang="en-US" dirty="0" smtClean="0"/>
              <a:t>Support from southern </a:t>
            </a:r>
            <a:r>
              <a:rPr lang="en-US" dirty="0" err="1" smtClean="0"/>
              <a:t>Lombards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752" y="1219200"/>
            <a:ext cx="3436671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97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Franks and Byzantines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Charlemagne’s standing</a:t>
            </a:r>
          </a:p>
          <a:p>
            <a:r>
              <a:rPr lang="en-US" dirty="0" smtClean="0"/>
              <a:t>Empress Irene</a:t>
            </a:r>
          </a:p>
          <a:p>
            <a:pPr lvl="1"/>
            <a:r>
              <a:rPr lang="en-US" dirty="0" smtClean="0"/>
              <a:t>Empress consort (775-780)</a:t>
            </a:r>
          </a:p>
          <a:p>
            <a:pPr lvl="1"/>
            <a:r>
              <a:rPr lang="en-US" dirty="0" smtClean="0"/>
              <a:t>Empress dowager and regent </a:t>
            </a:r>
          </a:p>
          <a:p>
            <a:pPr marL="457200" lvl="1" indent="0">
              <a:buNone/>
            </a:pPr>
            <a:r>
              <a:rPr lang="en-US" dirty="0" smtClean="0"/>
              <a:t>(780-797)</a:t>
            </a:r>
          </a:p>
          <a:p>
            <a:pPr lvl="2"/>
            <a:r>
              <a:rPr lang="en-US" dirty="0" smtClean="0"/>
              <a:t>Marriage alliance between </a:t>
            </a:r>
          </a:p>
          <a:p>
            <a:pPr marL="914400" lvl="2" indent="0">
              <a:buNone/>
            </a:pPr>
            <a:r>
              <a:rPr lang="en-US" dirty="0" smtClean="0"/>
              <a:t>Constantine VI and Charlemagne’s </a:t>
            </a:r>
          </a:p>
          <a:p>
            <a:pPr marL="914400" lvl="2" indent="0">
              <a:buNone/>
            </a:pPr>
            <a:r>
              <a:rPr lang="en-US" dirty="0" smtClean="0"/>
              <a:t>daughter </a:t>
            </a:r>
            <a:r>
              <a:rPr lang="en-US" dirty="0" err="1" smtClean="0"/>
              <a:t>Rotrude</a:t>
            </a:r>
            <a:endParaRPr lang="en-US" dirty="0"/>
          </a:p>
          <a:p>
            <a:pPr lvl="2"/>
            <a:r>
              <a:rPr lang="en-US" dirty="0" smtClean="0"/>
              <a:t>Canceled in 787</a:t>
            </a:r>
          </a:p>
          <a:p>
            <a:pPr lvl="1"/>
            <a:r>
              <a:rPr lang="en-US" dirty="0" smtClean="0"/>
              <a:t>Empress regnant (797-802)</a:t>
            </a:r>
          </a:p>
          <a:p>
            <a:pPr lvl="2"/>
            <a:r>
              <a:rPr lang="en-US" dirty="0" smtClean="0"/>
              <a:t>Blinds Constantine VI</a:t>
            </a:r>
          </a:p>
          <a:p>
            <a:r>
              <a:rPr lang="en-US" dirty="0" smtClean="0"/>
              <a:t>Can a woman be emperor?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219199"/>
            <a:ext cx="2979420" cy="552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51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Franks and Byzantines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Iconoclasm (726-787 &amp; </a:t>
            </a:r>
          </a:p>
          <a:p>
            <a:pPr marL="0" indent="0">
              <a:buNone/>
            </a:pPr>
            <a:r>
              <a:rPr lang="en-US" dirty="0" smtClean="0"/>
              <a:t>814-842)</a:t>
            </a:r>
          </a:p>
          <a:p>
            <a:r>
              <a:rPr lang="en-US" dirty="0" smtClean="0"/>
              <a:t>Second Council of Nicaea (787)</a:t>
            </a:r>
          </a:p>
          <a:p>
            <a:r>
              <a:rPr lang="en-US" dirty="0" smtClean="0"/>
              <a:t>Is it a council without </a:t>
            </a:r>
          </a:p>
          <a:p>
            <a:pPr marL="0" indent="0">
              <a:buNone/>
            </a:pPr>
            <a:r>
              <a:rPr lang="en-US" dirty="0" smtClean="0"/>
              <a:t>Frankish bishops?</a:t>
            </a:r>
          </a:p>
          <a:p>
            <a:r>
              <a:rPr lang="en-US" dirty="0" smtClean="0"/>
              <a:t>Charlemagne refuses results</a:t>
            </a:r>
          </a:p>
          <a:p>
            <a:r>
              <a:rPr lang="en-US" dirty="0" smtClean="0"/>
              <a:t>Relationship between Pope </a:t>
            </a:r>
          </a:p>
          <a:p>
            <a:pPr marL="0" indent="0">
              <a:buNone/>
            </a:pPr>
            <a:r>
              <a:rPr lang="en-US" dirty="0" smtClean="0"/>
              <a:t>Hadrian and Charlemagne</a:t>
            </a:r>
          </a:p>
          <a:p>
            <a:r>
              <a:rPr lang="en-US" dirty="0" smtClean="0"/>
              <a:t>Council of Frankfurt (794) – </a:t>
            </a:r>
          </a:p>
          <a:p>
            <a:pPr marL="0" indent="0">
              <a:buNone/>
            </a:pPr>
            <a:r>
              <a:rPr lang="en-US" dirty="0" smtClean="0"/>
              <a:t>Called by Charlemagne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219200"/>
            <a:ext cx="3746920" cy="5029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57800" y="6400800"/>
            <a:ext cx="3910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 icon of the Second Council of Nicaea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4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Imperator </a:t>
            </a:r>
            <a:r>
              <a:rPr lang="en-US" i="1" dirty="0" err="1" smtClean="0"/>
              <a:t>Romanorum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Pope Leo III (r. 795-816)</a:t>
            </a:r>
          </a:p>
          <a:p>
            <a:r>
              <a:rPr lang="en-US" dirty="0" smtClean="0"/>
              <a:t>Victory over “scourge of </a:t>
            </a:r>
          </a:p>
          <a:p>
            <a:pPr marL="0" indent="0">
              <a:buNone/>
            </a:pPr>
            <a:r>
              <a:rPr lang="en-US" dirty="0" smtClean="0"/>
              <a:t>Christendom” (</a:t>
            </a:r>
            <a:r>
              <a:rPr lang="en-US" dirty="0" err="1" smtClean="0"/>
              <a:t>Avars</a:t>
            </a:r>
            <a:r>
              <a:rPr lang="en-US" dirty="0" smtClean="0"/>
              <a:t>)</a:t>
            </a:r>
          </a:p>
          <a:p>
            <a:r>
              <a:rPr lang="en-US" dirty="0" smtClean="0"/>
              <a:t>Popes should pray</a:t>
            </a:r>
          </a:p>
          <a:p>
            <a:r>
              <a:rPr lang="en-US" dirty="0" smtClean="0"/>
              <a:t>Charlemagne will defend the </a:t>
            </a:r>
          </a:p>
          <a:p>
            <a:pPr marL="0" indent="0">
              <a:buNone/>
            </a:pPr>
            <a:r>
              <a:rPr lang="en-US" dirty="0" smtClean="0"/>
              <a:t>Roman Church and Christians</a:t>
            </a:r>
          </a:p>
          <a:p>
            <a:r>
              <a:rPr lang="en-US" dirty="0" smtClean="0"/>
              <a:t>799 – Leo III attacked by Roman </a:t>
            </a:r>
          </a:p>
          <a:p>
            <a:pPr marL="0" indent="0">
              <a:buNone/>
            </a:pPr>
            <a:r>
              <a:rPr lang="en-US" dirty="0" smtClean="0"/>
              <a:t>mob</a:t>
            </a:r>
          </a:p>
          <a:p>
            <a:pPr lvl="1"/>
            <a:r>
              <a:rPr lang="en-US" dirty="0" smtClean="0"/>
              <a:t>Attempt to remove eyes and tongue</a:t>
            </a:r>
            <a:endParaRPr lang="en-US" dirty="0"/>
          </a:p>
          <a:p>
            <a:pPr lvl="1"/>
            <a:r>
              <a:rPr lang="en-US" dirty="0" smtClean="0"/>
              <a:t>Request help from Charlemagne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295400"/>
            <a:ext cx="2752725" cy="547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3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Christmas Day, 800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7" y="1219200"/>
            <a:ext cx="9013372" cy="5257800"/>
          </a:xfrm>
        </p:spPr>
      </p:pic>
    </p:spTree>
    <p:extLst>
      <p:ext uri="{BB962C8B-B14F-4D97-AF65-F5344CB8AC3E}">
        <p14:creationId xmlns:p14="http://schemas.microsoft.com/office/powerpoint/2010/main" val="45937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Imperator </a:t>
            </a:r>
            <a:r>
              <a:rPr lang="en-US" i="1" dirty="0" err="1" smtClean="0"/>
              <a:t>Romanorum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What does this even mean?</a:t>
            </a:r>
          </a:p>
          <a:p>
            <a:r>
              <a:rPr lang="en-US" dirty="0" smtClean="0"/>
              <a:t>Invasion of Byzantium?</a:t>
            </a:r>
          </a:p>
          <a:p>
            <a:r>
              <a:rPr lang="en-US" dirty="0" smtClean="0"/>
              <a:t>A Frankish barbarian </a:t>
            </a:r>
          </a:p>
          <a:p>
            <a:pPr marL="0" indent="0">
              <a:buNone/>
            </a:pPr>
            <a:r>
              <a:rPr lang="en-US" dirty="0" smtClean="0"/>
              <a:t>elevated to the Roman </a:t>
            </a:r>
          </a:p>
          <a:p>
            <a:pPr marL="0" indent="0">
              <a:buNone/>
            </a:pPr>
            <a:r>
              <a:rPr lang="en-US" dirty="0" smtClean="0"/>
              <a:t>imperial dignity?</a:t>
            </a:r>
          </a:p>
          <a:p>
            <a:r>
              <a:rPr lang="en-US" dirty="0" smtClean="0"/>
              <a:t>Can Leo even do this?</a:t>
            </a:r>
          </a:p>
          <a:p>
            <a:r>
              <a:rPr lang="en-US" dirty="0" smtClean="0"/>
              <a:t>Pope vs. Patriarch of </a:t>
            </a:r>
          </a:p>
          <a:p>
            <a:pPr marL="0" indent="0">
              <a:buNone/>
            </a:pPr>
            <a:r>
              <a:rPr lang="en-US" dirty="0" smtClean="0"/>
              <a:t>Constantinople</a:t>
            </a:r>
          </a:p>
          <a:p>
            <a:r>
              <a:rPr lang="en-US" dirty="0" smtClean="0"/>
              <a:t>Donation of Constantine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517648"/>
            <a:ext cx="4267200" cy="423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54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Irene send envoys</a:t>
            </a:r>
          </a:p>
          <a:p>
            <a:r>
              <a:rPr lang="en-US" dirty="0" smtClean="0"/>
              <a:t>Marriage arrangement?</a:t>
            </a:r>
          </a:p>
          <a:p>
            <a:r>
              <a:rPr lang="en-US" dirty="0" smtClean="0"/>
              <a:t>802 – Irene deposed and exiled</a:t>
            </a:r>
          </a:p>
          <a:p>
            <a:r>
              <a:rPr lang="en-US" dirty="0" err="1" smtClean="0"/>
              <a:t>Nikephoros</a:t>
            </a:r>
            <a:r>
              <a:rPr lang="en-US" dirty="0" smtClean="0"/>
              <a:t> (r. 802-811)</a:t>
            </a:r>
          </a:p>
          <a:p>
            <a:r>
              <a:rPr lang="en-US" dirty="0" smtClean="0"/>
              <a:t>806-810: War over </a:t>
            </a:r>
          </a:p>
          <a:p>
            <a:pPr marL="0" indent="0">
              <a:buNone/>
            </a:pPr>
            <a:r>
              <a:rPr lang="en-US" dirty="0" smtClean="0"/>
              <a:t>Venice and Dalmatia</a:t>
            </a:r>
          </a:p>
          <a:p>
            <a:r>
              <a:rPr lang="en-US" dirty="0" smtClean="0"/>
              <a:t>811 – </a:t>
            </a:r>
            <a:r>
              <a:rPr lang="en-US" dirty="0" err="1" smtClean="0"/>
              <a:t>Nikephoros</a:t>
            </a:r>
            <a:r>
              <a:rPr lang="en-US" dirty="0" smtClean="0"/>
              <a:t> killed </a:t>
            </a:r>
          </a:p>
          <a:p>
            <a:pPr marL="0" indent="0">
              <a:buNone/>
            </a:pPr>
            <a:r>
              <a:rPr lang="en-US" dirty="0" smtClean="0"/>
              <a:t>in war against Bulgarians</a:t>
            </a:r>
          </a:p>
          <a:p>
            <a:r>
              <a:rPr lang="en-US" dirty="0" smtClean="0"/>
              <a:t>Michael I (r. 811-813): </a:t>
            </a:r>
          </a:p>
          <a:p>
            <a:pPr marL="0" indent="0">
              <a:buNone/>
            </a:pPr>
            <a:r>
              <a:rPr lang="en-US" dirty="0" smtClean="0"/>
              <a:t>recognizes Charlemagne as </a:t>
            </a:r>
          </a:p>
          <a:p>
            <a:pPr marL="0" indent="0">
              <a:buNone/>
            </a:pPr>
            <a:r>
              <a:rPr lang="en-US" dirty="0" smtClean="0"/>
              <a:t>emperor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654" y="2819400"/>
            <a:ext cx="4924146" cy="39623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54282" y="6400800"/>
            <a:ext cx="2389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Coronation of Michael 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45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Recognition at Home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802 – loyalty oath </a:t>
            </a:r>
          </a:p>
          <a:p>
            <a:pPr lvl="1"/>
            <a:r>
              <a:rPr lang="en-US" dirty="0" smtClean="0"/>
              <a:t>Not threaten the life of the ruler</a:t>
            </a:r>
          </a:p>
          <a:p>
            <a:pPr lvl="1"/>
            <a:r>
              <a:rPr lang="en-US" dirty="0" smtClean="0"/>
              <a:t>Not summon enemies into the kingdom</a:t>
            </a:r>
          </a:p>
          <a:p>
            <a:pPr lvl="1"/>
            <a:r>
              <a:rPr lang="en-US" dirty="0" smtClean="0"/>
              <a:t>Keep God’s commandments</a:t>
            </a:r>
          </a:p>
          <a:p>
            <a:pPr lvl="1"/>
            <a:r>
              <a:rPr lang="en-US" dirty="0" smtClean="0"/>
              <a:t>Respect the emperor’s possessions</a:t>
            </a:r>
          </a:p>
          <a:p>
            <a:pPr lvl="1"/>
            <a:r>
              <a:rPr lang="en-US" dirty="0" smtClean="0"/>
              <a:t>Acknowledge his protection over the churches and the weak</a:t>
            </a:r>
          </a:p>
          <a:p>
            <a:pPr lvl="1"/>
            <a:r>
              <a:rPr lang="en-US" dirty="0" smtClean="0"/>
              <a:t>Obey imperial commands</a:t>
            </a:r>
            <a:endParaRPr lang="en-US" dirty="0"/>
          </a:p>
          <a:p>
            <a:r>
              <a:rPr lang="en-US" dirty="0" smtClean="0"/>
              <a:t>Being named emperor is one thing…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266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Recognition at Home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Not an emperor like the </a:t>
            </a:r>
            <a:r>
              <a:rPr lang="en-US" dirty="0" err="1" smtClean="0"/>
              <a:t>Byznatines</a:t>
            </a:r>
            <a:endParaRPr lang="en-US" dirty="0" smtClean="0"/>
          </a:p>
          <a:p>
            <a:r>
              <a:rPr lang="en-US" dirty="0" smtClean="0"/>
              <a:t>“Right to command and right to be obeyed”</a:t>
            </a:r>
          </a:p>
          <a:p>
            <a:r>
              <a:rPr lang="en-US" dirty="0" smtClean="0"/>
              <a:t>The loyalty of counts and dukes</a:t>
            </a:r>
          </a:p>
          <a:p>
            <a:r>
              <a:rPr lang="en-US" dirty="0" smtClean="0"/>
              <a:t>Codification of law codes</a:t>
            </a:r>
          </a:p>
          <a:p>
            <a:pPr lvl="1"/>
            <a:r>
              <a:rPr lang="en-US" dirty="0" smtClean="0"/>
              <a:t>Frankish Law</a:t>
            </a:r>
          </a:p>
          <a:p>
            <a:pPr lvl="1"/>
            <a:r>
              <a:rPr lang="en-US" dirty="0" smtClean="0"/>
              <a:t>Frisian, Saxon, Thuringian, </a:t>
            </a:r>
          </a:p>
          <a:p>
            <a:pPr marL="457200" lvl="1" indent="0">
              <a:buNone/>
            </a:pPr>
            <a:r>
              <a:rPr lang="en-US" dirty="0" smtClean="0"/>
              <a:t>Bavarian, and </a:t>
            </a:r>
            <a:r>
              <a:rPr lang="en-US" dirty="0" err="1" smtClean="0"/>
              <a:t>Alemanni</a:t>
            </a:r>
            <a:r>
              <a:rPr lang="en-US" dirty="0" smtClean="0"/>
              <a:t> Law</a:t>
            </a:r>
          </a:p>
          <a:p>
            <a:pPr lvl="1"/>
            <a:r>
              <a:rPr lang="en-US" dirty="0" smtClean="0"/>
              <a:t>Church Law – Benedictine </a:t>
            </a:r>
          </a:p>
          <a:p>
            <a:pPr marL="457200" lvl="1" indent="0">
              <a:buNone/>
            </a:pPr>
            <a:r>
              <a:rPr lang="en-US" dirty="0" smtClean="0"/>
              <a:t>Order</a:t>
            </a:r>
            <a:endParaRPr lang="en-US" dirty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393" y="3352800"/>
            <a:ext cx="3409406" cy="3429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38400" y="6477000"/>
            <a:ext cx="3140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Benedict of </a:t>
            </a:r>
            <a:r>
              <a:rPr lang="en-US" dirty="0" err="1" smtClean="0"/>
              <a:t>Aniane</a:t>
            </a:r>
            <a:r>
              <a:rPr lang="en-US" dirty="0" smtClean="0"/>
              <a:t> (c. 747-821)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0436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Recognition from the East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Harun al-Rashid (r. 786-809) –</a:t>
            </a:r>
          </a:p>
          <a:p>
            <a:pPr marL="0" indent="0">
              <a:buNone/>
            </a:pPr>
            <a:r>
              <a:rPr lang="en-US" dirty="0" smtClean="0"/>
              <a:t>`Abbasid Caliph</a:t>
            </a:r>
          </a:p>
          <a:p>
            <a:pPr lvl="1"/>
            <a:r>
              <a:rPr lang="en-US" dirty="0" smtClean="0"/>
              <a:t>Famous Caliph of the 1,001 Nights</a:t>
            </a:r>
          </a:p>
          <a:p>
            <a:r>
              <a:rPr lang="en-US" dirty="0" smtClean="0"/>
              <a:t>797 – First of five embassies</a:t>
            </a:r>
          </a:p>
          <a:p>
            <a:r>
              <a:rPr lang="en-US" dirty="0" smtClean="0"/>
              <a:t>Alliance against Byzantine Empire</a:t>
            </a:r>
          </a:p>
          <a:p>
            <a:r>
              <a:rPr lang="en-US" dirty="0" smtClean="0"/>
              <a:t>Alliance against </a:t>
            </a:r>
            <a:r>
              <a:rPr lang="en-US" dirty="0" err="1" smtClean="0"/>
              <a:t>Umayyads</a:t>
            </a:r>
            <a:r>
              <a:rPr lang="en-US" dirty="0" smtClean="0"/>
              <a:t> of </a:t>
            </a:r>
          </a:p>
          <a:p>
            <a:pPr marL="0" indent="0">
              <a:buNone/>
            </a:pPr>
            <a:r>
              <a:rPr lang="en-US" dirty="0" smtClean="0"/>
              <a:t>Spain</a:t>
            </a:r>
          </a:p>
          <a:p>
            <a:r>
              <a:rPr lang="en-US" dirty="0" smtClean="0"/>
              <a:t>802 – Offer Charlemagne </a:t>
            </a:r>
          </a:p>
          <a:p>
            <a:pPr marL="0" indent="0">
              <a:buNone/>
            </a:pPr>
            <a:r>
              <a:rPr lang="en-US" dirty="0" err="1" smtClean="0"/>
              <a:t>protectorship</a:t>
            </a:r>
            <a:r>
              <a:rPr lang="en-US" dirty="0" smtClean="0"/>
              <a:t> over the Holy </a:t>
            </a:r>
          </a:p>
          <a:p>
            <a:pPr marL="0" indent="0">
              <a:buNone/>
            </a:pPr>
            <a:r>
              <a:rPr lang="en-US" dirty="0" smtClean="0"/>
              <a:t>Sepulcher in Jerusalem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19199"/>
            <a:ext cx="3014472" cy="55023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37802" y="6477000"/>
            <a:ext cx="4658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17</a:t>
            </a:r>
            <a:r>
              <a:rPr lang="en-US" baseline="30000" dirty="0" smtClean="0"/>
              <a:t>th</a:t>
            </a:r>
            <a:r>
              <a:rPr lang="en-US" dirty="0" smtClean="0"/>
              <a:t> century Persian painting of Harun al-Rashid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00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`Abbasid Caliphate (r. 750-1258)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413390"/>
            <a:ext cx="9012296" cy="5063610"/>
          </a:xfrm>
        </p:spPr>
      </p:pic>
    </p:spTree>
    <p:extLst>
      <p:ext uri="{BB962C8B-B14F-4D97-AF65-F5344CB8AC3E}">
        <p14:creationId xmlns:p14="http://schemas.microsoft.com/office/powerpoint/2010/main" val="11281971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Recognition from the East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Exchange of gifts</a:t>
            </a:r>
          </a:p>
          <a:p>
            <a:r>
              <a:rPr lang="en-US" dirty="0" smtClean="0"/>
              <a:t>Encouragement of opening trade</a:t>
            </a:r>
          </a:p>
          <a:p>
            <a:r>
              <a:rPr lang="en-US" dirty="0" smtClean="0"/>
              <a:t>From Charlemagne</a:t>
            </a:r>
          </a:p>
          <a:p>
            <a:pPr lvl="1"/>
            <a:r>
              <a:rPr lang="en-US" dirty="0" smtClean="0"/>
              <a:t>Spanish horses</a:t>
            </a:r>
          </a:p>
          <a:p>
            <a:pPr lvl="1"/>
            <a:r>
              <a:rPr lang="en-US" dirty="0" smtClean="0"/>
              <a:t>Frisian cloaks</a:t>
            </a:r>
          </a:p>
          <a:p>
            <a:pPr lvl="1"/>
            <a:r>
              <a:rPr lang="en-US" dirty="0" smtClean="0"/>
              <a:t>Hunting dogs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3290983"/>
            <a:ext cx="5507182" cy="3411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" y="5943600"/>
            <a:ext cx="35721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</a:t>
            </a:r>
            <a:r>
              <a:rPr lang="en-US" baseline="30000" dirty="0" smtClean="0"/>
              <a:t>th</a:t>
            </a:r>
            <a:r>
              <a:rPr lang="en-US" dirty="0" smtClean="0"/>
              <a:t> century German representation</a:t>
            </a:r>
          </a:p>
          <a:p>
            <a:r>
              <a:rPr lang="en-US" dirty="0" smtClean="0"/>
              <a:t>of Charlemagne’s embassy to </a:t>
            </a:r>
          </a:p>
          <a:p>
            <a:r>
              <a:rPr lang="en-US" dirty="0" smtClean="0"/>
              <a:t>Baghdad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6564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Recognition from the East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From Harun al-Rashid</a:t>
            </a:r>
          </a:p>
          <a:p>
            <a:pPr lvl="1"/>
            <a:r>
              <a:rPr lang="en-US" dirty="0"/>
              <a:t>Silks</a:t>
            </a:r>
          </a:p>
          <a:p>
            <a:pPr lvl="1"/>
            <a:r>
              <a:rPr lang="en-US" dirty="0"/>
              <a:t>Brass candelabra</a:t>
            </a:r>
          </a:p>
          <a:p>
            <a:pPr lvl="1"/>
            <a:r>
              <a:rPr lang="en-US" dirty="0"/>
              <a:t>Perfume</a:t>
            </a:r>
          </a:p>
          <a:p>
            <a:pPr lvl="1"/>
            <a:r>
              <a:rPr lang="en-US" dirty="0"/>
              <a:t>Balsam</a:t>
            </a:r>
          </a:p>
          <a:p>
            <a:pPr lvl="1"/>
            <a:r>
              <a:rPr lang="en-US" dirty="0"/>
              <a:t>Ivory</a:t>
            </a:r>
          </a:p>
          <a:p>
            <a:pPr lvl="1"/>
            <a:r>
              <a:rPr lang="en-US" dirty="0"/>
              <a:t>Chess set</a:t>
            </a:r>
          </a:p>
          <a:p>
            <a:pPr lvl="1"/>
            <a:r>
              <a:rPr lang="en-US" dirty="0"/>
              <a:t>Tents</a:t>
            </a:r>
          </a:p>
          <a:p>
            <a:pPr lvl="1"/>
            <a:r>
              <a:rPr lang="en-US" dirty="0"/>
              <a:t>An elephant</a:t>
            </a:r>
          </a:p>
          <a:p>
            <a:pPr lvl="1"/>
            <a:r>
              <a:rPr lang="en-US" dirty="0"/>
              <a:t>Water clock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219199"/>
            <a:ext cx="3755168" cy="55447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59729" y="6477000"/>
            <a:ext cx="3321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Abu al-`Abbas – the war elephant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4051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 Clock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101726"/>
            <a:ext cx="4419600" cy="5720160"/>
          </a:xfrm>
        </p:spPr>
      </p:pic>
    </p:spTree>
    <p:extLst>
      <p:ext uri="{BB962C8B-B14F-4D97-AF65-F5344CB8AC3E}">
        <p14:creationId xmlns:p14="http://schemas.microsoft.com/office/powerpoint/2010/main" val="2251581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893</Words>
  <Application>Microsoft Office PowerPoint</Application>
  <PresentationFormat>On-screen Show (4:3)</PresentationFormat>
  <Paragraphs>222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Christmas Day, 800</vt:lpstr>
      <vt:lpstr>Ohio Renaissance Festival</vt:lpstr>
      <vt:lpstr>Einhard (c. 775-840)</vt:lpstr>
      <vt:lpstr>Einhard</vt:lpstr>
      <vt:lpstr>Expansion of the Frankish Kingdom</vt:lpstr>
      <vt:lpstr>Muslim Spain</vt:lpstr>
      <vt:lpstr>Saxon Wars (773-803)</vt:lpstr>
      <vt:lpstr>Defender of Christendom</vt:lpstr>
      <vt:lpstr>Eastern Expansion</vt:lpstr>
      <vt:lpstr>PowerPoint Presentation</vt:lpstr>
      <vt:lpstr>The Status of Rome</vt:lpstr>
      <vt:lpstr>Franks and Byzantines</vt:lpstr>
      <vt:lpstr>Franks and Byzantines</vt:lpstr>
      <vt:lpstr>Franks and Byzantines</vt:lpstr>
      <vt:lpstr>Imperator Romanorum</vt:lpstr>
      <vt:lpstr>Christmas Day, 800</vt:lpstr>
      <vt:lpstr>Imperator Romanorum</vt:lpstr>
      <vt:lpstr>Recognition</vt:lpstr>
      <vt:lpstr>Recognition at Home</vt:lpstr>
      <vt:lpstr>Recognition at Home</vt:lpstr>
      <vt:lpstr>Recognition from the East</vt:lpstr>
      <vt:lpstr>`Abbasid Caliphate (r. 750-1258)</vt:lpstr>
      <vt:lpstr>Recognition from the East</vt:lpstr>
      <vt:lpstr>Recognition from the East</vt:lpstr>
      <vt:lpstr>Water Clock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</dc:creator>
  <cp:lastModifiedBy>haugrt</cp:lastModifiedBy>
  <cp:revision>22</cp:revision>
  <dcterms:created xsi:type="dcterms:W3CDTF">2014-09-14T21:44:15Z</dcterms:created>
  <dcterms:modified xsi:type="dcterms:W3CDTF">2014-09-15T15:51:35Z</dcterms:modified>
</cp:coreProperties>
</file>