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0" r:id="rId4"/>
    <p:sldId id="258" r:id="rId5"/>
    <p:sldId id="257" r:id="rId6"/>
    <p:sldId id="259" r:id="rId7"/>
    <p:sldId id="261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9A29-D8D6-4586-8025-6A2978A2B224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0253-6F42-4FD3-9598-865F29310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682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9A29-D8D6-4586-8025-6A2978A2B224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0253-6F42-4FD3-9598-865F29310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8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9A29-D8D6-4586-8025-6A2978A2B224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0253-6F42-4FD3-9598-865F29310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68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9A29-D8D6-4586-8025-6A2978A2B224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0253-6F42-4FD3-9598-865F29310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659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9A29-D8D6-4586-8025-6A2978A2B224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0253-6F42-4FD3-9598-865F29310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22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9A29-D8D6-4586-8025-6A2978A2B224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0253-6F42-4FD3-9598-865F29310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62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9A29-D8D6-4586-8025-6A2978A2B224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0253-6F42-4FD3-9598-865F29310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606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9A29-D8D6-4586-8025-6A2978A2B224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0253-6F42-4FD3-9598-865F29310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54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9A29-D8D6-4586-8025-6A2978A2B224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0253-6F42-4FD3-9598-865F29310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37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9A29-D8D6-4586-8025-6A2978A2B224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0253-6F42-4FD3-9598-865F29310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161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9A29-D8D6-4586-8025-6A2978A2B224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50253-6F42-4FD3-9598-865F29310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53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59A29-D8D6-4586-8025-6A2978A2B224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50253-6F42-4FD3-9598-865F29310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50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Carolingians: From Mayor of the Palace to King of the Franks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1016</a:t>
            </a:r>
          </a:p>
          <a:p>
            <a:r>
              <a:rPr lang="en-US" dirty="0" smtClean="0"/>
              <a:t>9/10/14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37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Divided Western Europe</a:t>
            </a:r>
            <a:endParaRPr lang="en-US" dirty="0"/>
          </a:p>
        </p:txBody>
      </p:sp>
      <p:pic>
        <p:nvPicPr>
          <p:cNvPr id="4" name="Content Placeholder 3" descr="Medieval Europ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0800000">
            <a:off x="1371601" y="1212088"/>
            <a:ext cx="6267493" cy="5569712"/>
          </a:xfrm>
        </p:spPr>
      </p:pic>
    </p:spTree>
    <p:extLst>
      <p:ext uri="{BB962C8B-B14F-4D97-AF65-F5344CB8AC3E}">
        <p14:creationId xmlns:p14="http://schemas.microsoft.com/office/powerpoint/2010/main" val="381181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Merovingian Legitimacy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Frankish </a:t>
            </a:r>
            <a:r>
              <a:rPr lang="en-US" dirty="0" err="1" smtClean="0"/>
              <a:t>warbands</a:t>
            </a:r>
            <a:r>
              <a:rPr lang="en-US" dirty="0" smtClean="0"/>
              <a:t> – Roman military</a:t>
            </a:r>
          </a:p>
          <a:p>
            <a:r>
              <a:rPr lang="en-US" dirty="0" smtClean="0"/>
              <a:t>Large military based on loyalty</a:t>
            </a:r>
          </a:p>
          <a:p>
            <a:r>
              <a:rPr lang="en-US" i="1" dirty="0" smtClean="0"/>
              <a:t>Lex </a:t>
            </a:r>
            <a:r>
              <a:rPr lang="en-US" i="1" dirty="0" err="1" smtClean="0"/>
              <a:t>Salica</a:t>
            </a:r>
            <a:r>
              <a:rPr lang="en-US" dirty="0" smtClean="0"/>
              <a:t> – customary law of the </a:t>
            </a:r>
            <a:r>
              <a:rPr lang="en-US" dirty="0" err="1" smtClean="0"/>
              <a:t>Salian</a:t>
            </a:r>
            <a:r>
              <a:rPr lang="en-US" dirty="0" smtClean="0"/>
              <a:t> Franks</a:t>
            </a:r>
          </a:p>
          <a:p>
            <a:pPr lvl="1"/>
            <a:r>
              <a:rPr lang="en-US" dirty="0" smtClean="0"/>
              <a:t>Codified under Clovis I</a:t>
            </a:r>
          </a:p>
          <a:p>
            <a:pPr lvl="1"/>
            <a:r>
              <a:rPr lang="en-US" dirty="0" smtClean="0"/>
              <a:t>Extended to all Franks</a:t>
            </a:r>
          </a:p>
          <a:p>
            <a:pPr lvl="1"/>
            <a:r>
              <a:rPr lang="en-US" dirty="0" smtClean="0"/>
              <a:t>Revised as statutory law</a:t>
            </a:r>
            <a:endParaRPr lang="en-US" dirty="0"/>
          </a:p>
          <a:p>
            <a:r>
              <a:rPr lang="en-US" dirty="0" smtClean="0"/>
              <a:t>Overlapping of Roman </a:t>
            </a:r>
          </a:p>
          <a:p>
            <a:pPr marL="0" indent="0">
              <a:buNone/>
            </a:pPr>
            <a:r>
              <a:rPr lang="en-US" dirty="0" smtClean="0"/>
              <a:t>and Frankish traditions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282310"/>
            <a:ext cx="3352805" cy="34994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1808" y="6368143"/>
            <a:ext cx="2826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Clovis dictates the Lex </a:t>
            </a:r>
            <a:r>
              <a:rPr lang="en-US" dirty="0" err="1" smtClean="0"/>
              <a:t>Salica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23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Merovingian Kingdom after Clovis 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14851"/>
            <a:ext cx="6019800" cy="5508117"/>
          </a:xfrm>
        </p:spPr>
      </p:pic>
    </p:spTree>
    <p:extLst>
      <p:ext uri="{BB962C8B-B14F-4D97-AF65-F5344CB8AC3E}">
        <p14:creationId xmlns:p14="http://schemas.microsoft.com/office/powerpoint/2010/main" val="112751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Merovingians</a:t>
            </a:r>
            <a:r>
              <a:rPr lang="en-US" dirty="0" smtClean="0"/>
              <a:t> after Clovis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Theoderic</a:t>
            </a:r>
            <a:r>
              <a:rPr lang="en-US" dirty="0" smtClean="0"/>
              <a:t> I (r. 511-533)</a:t>
            </a:r>
          </a:p>
          <a:p>
            <a:r>
              <a:rPr lang="en-US" dirty="0" err="1" smtClean="0"/>
              <a:t>Chlodomer</a:t>
            </a:r>
            <a:r>
              <a:rPr lang="en-US" dirty="0" smtClean="0"/>
              <a:t> (r. 511-524)</a:t>
            </a:r>
          </a:p>
          <a:p>
            <a:r>
              <a:rPr lang="en-US" dirty="0" err="1" smtClean="0"/>
              <a:t>Childebert</a:t>
            </a:r>
            <a:r>
              <a:rPr lang="en-US" dirty="0" smtClean="0"/>
              <a:t> I (r. 511-558)</a:t>
            </a:r>
          </a:p>
          <a:p>
            <a:r>
              <a:rPr lang="en-US" dirty="0" err="1" smtClean="0"/>
              <a:t>Clothar</a:t>
            </a:r>
            <a:r>
              <a:rPr lang="en-US" dirty="0" smtClean="0"/>
              <a:t> I (r. 511-561)</a:t>
            </a:r>
          </a:p>
          <a:p>
            <a:r>
              <a:rPr lang="en-US" dirty="0" smtClean="0"/>
              <a:t>To outsiders – united</a:t>
            </a:r>
          </a:p>
          <a:p>
            <a:r>
              <a:rPr lang="en-US" dirty="0" smtClean="0"/>
              <a:t>To insiders – rivalries </a:t>
            </a:r>
          </a:p>
          <a:p>
            <a:pPr marL="0" indent="0">
              <a:buNone/>
            </a:pPr>
            <a:r>
              <a:rPr lang="en-US" dirty="0" smtClean="0"/>
              <a:t>and warfare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295399"/>
            <a:ext cx="4133850" cy="48633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76800" y="6172200"/>
            <a:ext cx="1692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Bust of </a:t>
            </a:r>
            <a:r>
              <a:rPr lang="en-US" dirty="0" err="1" smtClean="0"/>
              <a:t>Clothar</a:t>
            </a:r>
            <a:r>
              <a:rPr lang="en-US" dirty="0" smtClean="0"/>
              <a:t> 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405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Merovingian Expansion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172867"/>
            <a:ext cx="5410200" cy="5618010"/>
          </a:xfrm>
        </p:spPr>
      </p:pic>
    </p:spTree>
    <p:extLst>
      <p:ext uri="{BB962C8B-B14F-4D97-AF65-F5344CB8AC3E}">
        <p14:creationId xmlns:p14="http://schemas.microsoft.com/office/powerpoint/2010/main" val="2211048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Divisions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~558-561 – Frankish Kingdom united under </a:t>
            </a:r>
            <a:r>
              <a:rPr lang="en-US" dirty="0" err="1" smtClean="0"/>
              <a:t>Clothar</a:t>
            </a:r>
            <a:r>
              <a:rPr lang="en-US" dirty="0" smtClean="0"/>
              <a:t> I</a:t>
            </a:r>
          </a:p>
          <a:p>
            <a:r>
              <a:rPr lang="en-US" dirty="0" smtClean="0"/>
              <a:t>Divided among four sons (again)</a:t>
            </a:r>
          </a:p>
          <a:p>
            <a:r>
              <a:rPr lang="en-US" dirty="0" smtClean="0"/>
              <a:t>Sub-kingdoms</a:t>
            </a:r>
          </a:p>
          <a:p>
            <a:pPr lvl="1"/>
            <a:r>
              <a:rPr lang="en-US" dirty="0" smtClean="0"/>
              <a:t>Austrasia – east, capital at Rheims</a:t>
            </a:r>
          </a:p>
          <a:p>
            <a:pPr lvl="1"/>
            <a:r>
              <a:rPr lang="en-US" dirty="0" smtClean="0"/>
              <a:t>Neustria – west, capital at Paris</a:t>
            </a:r>
          </a:p>
          <a:p>
            <a:pPr lvl="1"/>
            <a:r>
              <a:rPr lang="en-US" dirty="0" smtClean="0"/>
              <a:t>Burgundy – south, capital at Orleans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171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Divisions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255236"/>
            <a:ext cx="5791200" cy="5356861"/>
          </a:xfrm>
        </p:spPr>
      </p:pic>
    </p:spTree>
    <p:extLst>
      <p:ext uri="{BB962C8B-B14F-4D97-AF65-F5344CB8AC3E}">
        <p14:creationId xmlns:p14="http://schemas.microsoft.com/office/powerpoint/2010/main" val="261181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Merovingian Civil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561-613: Series of conflicts between descendants of </a:t>
            </a:r>
            <a:r>
              <a:rPr lang="en-US" dirty="0" err="1" smtClean="0"/>
              <a:t>Clothar</a:t>
            </a:r>
            <a:r>
              <a:rPr lang="en-US" dirty="0" smtClean="0"/>
              <a:t> I</a:t>
            </a:r>
          </a:p>
          <a:p>
            <a:r>
              <a:rPr lang="en-US" dirty="0" smtClean="0"/>
              <a:t>Reliance on nobility for </a:t>
            </a:r>
          </a:p>
          <a:p>
            <a:pPr marL="0" indent="0">
              <a:buNone/>
            </a:pPr>
            <a:r>
              <a:rPr lang="en-US" dirty="0" smtClean="0"/>
              <a:t>military support and</a:t>
            </a:r>
          </a:p>
          <a:p>
            <a:pPr marL="0" indent="0">
              <a:buNone/>
            </a:pPr>
            <a:r>
              <a:rPr lang="en-US" dirty="0" smtClean="0"/>
              <a:t>administration</a:t>
            </a:r>
          </a:p>
          <a:p>
            <a:r>
              <a:rPr lang="en-US" dirty="0" smtClean="0"/>
              <a:t>Rise of non-Merovingian </a:t>
            </a:r>
          </a:p>
          <a:p>
            <a:pPr marL="0" indent="0">
              <a:buNone/>
            </a:pPr>
            <a:r>
              <a:rPr lang="en-US" dirty="0" smtClean="0"/>
              <a:t>aristocracy</a:t>
            </a:r>
            <a:endParaRPr lang="en-US" dirty="0" smtClean="0"/>
          </a:p>
          <a:p>
            <a:r>
              <a:rPr lang="en-US" dirty="0" err="1" smtClean="0"/>
              <a:t>Clothar</a:t>
            </a:r>
            <a:r>
              <a:rPr lang="en-US" dirty="0" smtClean="0"/>
              <a:t> II (r. 584-630): </a:t>
            </a:r>
          </a:p>
          <a:p>
            <a:pPr marL="0" indent="0">
              <a:buNone/>
            </a:pPr>
            <a:r>
              <a:rPr lang="en-US" dirty="0" smtClean="0"/>
              <a:t>Unites Frankish kingdom by </a:t>
            </a:r>
          </a:p>
          <a:p>
            <a:pPr marL="0" indent="0">
              <a:buNone/>
            </a:pPr>
            <a:r>
              <a:rPr lang="en-US" dirty="0" smtClean="0"/>
              <a:t>force</a:t>
            </a:r>
          </a:p>
          <a:p>
            <a:r>
              <a:rPr lang="en-US" dirty="0" smtClean="0"/>
              <a:t>Assigning heirs to </a:t>
            </a:r>
          </a:p>
          <a:p>
            <a:pPr marL="0" indent="0">
              <a:buNone/>
            </a:pPr>
            <a:r>
              <a:rPr lang="en-US" dirty="0" smtClean="0"/>
              <a:t>sub-kingdoms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1" y="2090381"/>
            <a:ext cx="4312920" cy="46700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94222" y="6324600"/>
            <a:ext cx="3053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Clothar</a:t>
            </a:r>
            <a:r>
              <a:rPr lang="en-US" dirty="0" smtClean="0"/>
              <a:t> II and son lead troops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137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Mayor of the Palace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Aristocratic position</a:t>
            </a:r>
          </a:p>
          <a:p>
            <a:r>
              <a:rPr lang="en-US" dirty="0" smtClean="0"/>
              <a:t>Manager of the palace</a:t>
            </a:r>
          </a:p>
          <a:p>
            <a:r>
              <a:rPr lang="en-US" dirty="0" smtClean="0"/>
              <a:t>Increased responsibility and power</a:t>
            </a:r>
          </a:p>
          <a:p>
            <a:r>
              <a:rPr lang="en-US" dirty="0" smtClean="0"/>
              <a:t>“Hand of the King”</a:t>
            </a:r>
          </a:p>
          <a:p>
            <a:r>
              <a:rPr lang="en-US" dirty="0" smtClean="0"/>
              <a:t>Pippin I (the Elder) – Mayor </a:t>
            </a:r>
          </a:p>
          <a:p>
            <a:pPr marL="0" indent="0">
              <a:buNone/>
            </a:pPr>
            <a:r>
              <a:rPr lang="en-US" dirty="0" smtClean="0"/>
              <a:t>of Austrasia</a:t>
            </a:r>
          </a:p>
          <a:p>
            <a:r>
              <a:rPr lang="en-US" dirty="0" err="1" smtClean="0"/>
              <a:t>Arnulf</a:t>
            </a:r>
            <a:r>
              <a:rPr lang="en-US" dirty="0" smtClean="0"/>
              <a:t> – Bishop of Metz</a:t>
            </a:r>
          </a:p>
          <a:p>
            <a:r>
              <a:rPr lang="en-US" dirty="0" err="1" smtClean="0"/>
              <a:t>Dagobert</a:t>
            </a:r>
            <a:r>
              <a:rPr lang="en-US" dirty="0" smtClean="0"/>
              <a:t> – son of </a:t>
            </a:r>
            <a:r>
              <a:rPr lang="en-US" dirty="0" err="1" smtClean="0"/>
              <a:t>Clothar</a:t>
            </a:r>
            <a:r>
              <a:rPr lang="en-US" dirty="0" smtClean="0"/>
              <a:t>, </a:t>
            </a:r>
          </a:p>
          <a:p>
            <a:pPr marL="0" indent="0">
              <a:buNone/>
            </a:pPr>
            <a:r>
              <a:rPr lang="en-US" dirty="0" smtClean="0"/>
              <a:t>sub-king under the guidance of </a:t>
            </a:r>
          </a:p>
          <a:p>
            <a:pPr marL="0" indent="0">
              <a:buNone/>
            </a:pPr>
            <a:r>
              <a:rPr lang="en-US" dirty="0" smtClean="0"/>
              <a:t>Pippin and </a:t>
            </a:r>
            <a:r>
              <a:rPr lang="en-US" dirty="0" err="1" smtClean="0"/>
              <a:t>Arnulf</a:t>
            </a:r>
            <a:r>
              <a:rPr lang="en-US" dirty="0" smtClean="0"/>
              <a:t> </a:t>
            </a:r>
            <a:r>
              <a:rPr lang="en-US" dirty="0" smtClean="0"/>
              <a:t>in 623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822683"/>
            <a:ext cx="3936999" cy="39464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6336268"/>
            <a:ext cx="4326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Clothar</a:t>
            </a:r>
            <a:r>
              <a:rPr lang="en-US" dirty="0" smtClean="0"/>
              <a:t> sends </a:t>
            </a:r>
            <a:r>
              <a:rPr lang="en-US" dirty="0" err="1" smtClean="0"/>
              <a:t>Dagobert</a:t>
            </a:r>
            <a:r>
              <a:rPr lang="en-US" dirty="0" smtClean="0"/>
              <a:t> to </a:t>
            </a:r>
            <a:r>
              <a:rPr lang="en-US" dirty="0" err="1" smtClean="0"/>
              <a:t>Arnulf</a:t>
            </a:r>
            <a:r>
              <a:rPr lang="en-US" dirty="0" smtClean="0"/>
              <a:t> and Pippin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20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Mayor of the Palace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Series of ineffectual kings</a:t>
            </a:r>
          </a:p>
          <a:p>
            <a:r>
              <a:rPr lang="en-US" dirty="0" smtClean="0"/>
              <a:t>Dukes gain virtual independence</a:t>
            </a:r>
          </a:p>
          <a:p>
            <a:r>
              <a:rPr lang="en-US" dirty="0" smtClean="0"/>
              <a:t>Mayor of the Palace gains authority</a:t>
            </a:r>
          </a:p>
          <a:p>
            <a:r>
              <a:rPr lang="en-US" dirty="0" err="1" smtClean="0"/>
              <a:t>Grimoald</a:t>
            </a:r>
            <a:r>
              <a:rPr lang="en-US" dirty="0" smtClean="0"/>
              <a:t> I (d. 657) – </a:t>
            </a:r>
          </a:p>
          <a:p>
            <a:pPr marL="0" indent="0">
              <a:buNone/>
            </a:pPr>
            <a:r>
              <a:rPr lang="en-US" dirty="0" smtClean="0"/>
              <a:t>Mayor of the Palace</a:t>
            </a:r>
          </a:p>
          <a:p>
            <a:r>
              <a:rPr lang="en-US" dirty="0" err="1" smtClean="0"/>
              <a:t>Childebert</a:t>
            </a:r>
            <a:r>
              <a:rPr lang="en-US" dirty="0" smtClean="0"/>
              <a:t> the Adopted </a:t>
            </a:r>
          </a:p>
          <a:p>
            <a:pPr marL="0" indent="0">
              <a:buNone/>
            </a:pPr>
            <a:r>
              <a:rPr lang="en-US" dirty="0" smtClean="0"/>
              <a:t>(r. 656-661)</a:t>
            </a:r>
          </a:p>
          <a:p>
            <a:r>
              <a:rPr lang="en-US" dirty="0" smtClean="0"/>
              <a:t>Instigates war between </a:t>
            </a:r>
          </a:p>
          <a:p>
            <a:pPr marL="0" indent="0">
              <a:buNone/>
            </a:pPr>
            <a:r>
              <a:rPr lang="en-US" dirty="0" smtClean="0"/>
              <a:t>Austrasia and Neustria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020351"/>
            <a:ext cx="4005943" cy="37705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6600" y="6335486"/>
            <a:ext cx="1705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Basilica of Metz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84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Carolingians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Pippin II (d. 714) - Grandson </a:t>
            </a:r>
          </a:p>
          <a:p>
            <a:pPr marL="0" indent="0">
              <a:buNone/>
            </a:pPr>
            <a:r>
              <a:rPr lang="en-US" dirty="0" smtClean="0"/>
              <a:t>of both </a:t>
            </a:r>
            <a:r>
              <a:rPr lang="en-US" dirty="0" err="1" smtClean="0"/>
              <a:t>Arnulf</a:t>
            </a:r>
            <a:r>
              <a:rPr lang="en-US" dirty="0" smtClean="0"/>
              <a:t> of Metz and </a:t>
            </a:r>
          </a:p>
          <a:p>
            <a:pPr marL="0" indent="0">
              <a:buNone/>
            </a:pPr>
            <a:r>
              <a:rPr lang="en-US" dirty="0" smtClean="0"/>
              <a:t>Pippin the Elder</a:t>
            </a:r>
          </a:p>
          <a:p>
            <a:r>
              <a:rPr lang="en-US" dirty="0" smtClean="0"/>
              <a:t>Duke of the Franks</a:t>
            </a:r>
          </a:p>
          <a:p>
            <a:r>
              <a:rPr lang="en-US" dirty="0" smtClean="0"/>
              <a:t>Charles Martel (r. 714-741) – </a:t>
            </a:r>
          </a:p>
          <a:p>
            <a:pPr marL="0" indent="0">
              <a:buNone/>
            </a:pPr>
            <a:r>
              <a:rPr lang="en-US" dirty="0" smtClean="0"/>
              <a:t>Duke of the Franks, Mayor of the </a:t>
            </a:r>
          </a:p>
          <a:p>
            <a:pPr marL="0" indent="0">
              <a:buNone/>
            </a:pPr>
            <a:r>
              <a:rPr lang="en-US" dirty="0" smtClean="0"/>
              <a:t>Palace, and military hero</a:t>
            </a:r>
          </a:p>
          <a:p>
            <a:r>
              <a:rPr lang="en-US" dirty="0" smtClean="0"/>
              <a:t>Unites Frankish Kingdom</a:t>
            </a:r>
          </a:p>
          <a:p>
            <a:r>
              <a:rPr lang="en-US" dirty="0" smtClean="0"/>
              <a:t>Restarts expansion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219200"/>
            <a:ext cx="3315560" cy="551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942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Arab-Muslim Conquests</a:t>
            </a:r>
            <a:endParaRPr lang="en-US" dirty="0"/>
          </a:p>
        </p:txBody>
      </p:sp>
      <p:pic>
        <p:nvPicPr>
          <p:cNvPr id="4" name="Content Placeholder 3" descr="arabm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1524000"/>
            <a:ext cx="9020151" cy="52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93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Battle of Tours/Poitiers (732)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Tours (~150 miles to Paris)</a:t>
            </a:r>
          </a:p>
          <a:p>
            <a:r>
              <a:rPr lang="en-US" dirty="0" smtClean="0"/>
              <a:t>Charles leads united Frankish force</a:t>
            </a:r>
          </a:p>
          <a:p>
            <a:r>
              <a:rPr lang="en-US" dirty="0" smtClean="0"/>
              <a:t>Expansion into </a:t>
            </a:r>
          </a:p>
          <a:p>
            <a:pPr marL="0" indent="0">
              <a:buNone/>
            </a:pPr>
            <a:r>
              <a:rPr lang="en-US" dirty="0" smtClean="0"/>
              <a:t>Aquitaine, Burgundy, </a:t>
            </a:r>
          </a:p>
          <a:p>
            <a:pPr marL="0" indent="0">
              <a:buNone/>
            </a:pPr>
            <a:r>
              <a:rPr lang="en-US" dirty="0" smtClean="0"/>
              <a:t>and Provence</a:t>
            </a:r>
          </a:p>
          <a:p>
            <a:r>
              <a:rPr lang="en-US" dirty="0" smtClean="0"/>
              <a:t>Stops Muslim </a:t>
            </a:r>
          </a:p>
          <a:p>
            <a:pPr marL="0" indent="0">
              <a:buNone/>
            </a:pPr>
            <a:r>
              <a:rPr lang="en-US" dirty="0" smtClean="0"/>
              <a:t>expansion</a:t>
            </a:r>
          </a:p>
          <a:p>
            <a:r>
              <a:rPr lang="en-US" dirty="0" smtClean="0"/>
              <a:t>Wins recognition of </a:t>
            </a:r>
          </a:p>
          <a:p>
            <a:pPr marL="0" indent="0">
              <a:buNone/>
            </a:pPr>
            <a:r>
              <a:rPr lang="en-US" dirty="0" smtClean="0"/>
              <a:t>Pope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615" y="2726234"/>
            <a:ext cx="4932185" cy="40555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6059269"/>
            <a:ext cx="3901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Charles de Steuben, </a:t>
            </a:r>
            <a:r>
              <a:rPr lang="en-US" i="1" dirty="0" err="1" smtClean="0"/>
              <a:t>Bataille</a:t>
            </a:r>
            <a:r>
              <a:rPr lang="en-US" i="1" dirty="0" smtClean="0"/>
              <a:t> de Poitiers</a:t>
            </a:r>
            <a:r>
              <a:rPr lang="en-US" dirty="0" smtClean="0"/>
              <a:t>,</a:t>
            </a:r>
          </a:p>
          <a:p>
            <a:r>
              <a:rPr lang="en-US" dirty="0" smtClean="0"/>
              <a:t>1837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747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Carolingians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737 – </a:t>
            </a:r>
            <a:r>
              <a:rPr lang="en-US" dirty="0" err="1" smtClean="0"/>
              <a:t>Theoderic</a:t>
            </a:r>
            <a:r>
              <a:rPr lang="en-US" dirty="0" smtClean="0"/>
              <a:t> IV dies, Charles names no heir</a:t>
            </a:r>
          </a:p>
          <a:p>
            <a:r>
              <a:rPr lang="en-US" dirty="0" smtClean="0"/>
              <a:t>739 – Pope Gregory III offers </a:t>
            </a:r>
            <a:r>
              <a:rPr lang="en-US" dirty="0" err="1" smtClean="0"/>
              <a:t>protectorship</a:t>
            </a:r>
            <a:r>
              <a:rPr lang="en-US" dirty="0" smtClean="0"/>
              <a:t> of Rome</a:t>
            </a:r>
          </a:p>
          <a:p>
            <a:r>
              <a:rPr lang="en-US" dirty="0" smtClean="0"/>
              <a:t>Prefers relations </a:t>
            </a:r>
          </a:p>
          <a:p>
            <a:pPr marL="0" indent="0">
              <a:buNone/>
            </a:pPr>
            <a:r>
              <a:rPr lang="en-US" dirty="0" smtClean="0"/>
              <a:t>with </a:t>
            </a:r>
            <a:r>
              <a:rPr lang="en-US" dirty="0" err="1" smtClean="0"/>
              <a:t>Lombards</a:t>
            </a:r>
            <a:r>
              <a:rPr lang="en-US" dirty="0" smtClean="0"/>
              <a:t> and </a:t>
            </a:r>
          </a:p>
          <a:p>
            <a:pPr marL="0" indent="0">
              <a:buNone/>
            </a:pPr>
            <a:r>
              <a:rPr lang="en-US" dirty="0" smtClean="0"/>
              <a:t>Byzantines</a:t>
            </a:r>
          </a:p>
          <a:p>
            <a:r>
              <a:rPr lang="en-US" dirty="0" smtClean="0"/>
              <a:t>741 – Divides </a:t>
            </a:r>
          </a:p>
          <a:p>
            <a:pPr marL="0" indent="0">
              <a:buNone/>
            </a:pPr>
            <a:r>
              <a:rPr lang="en-US" dirty="0" smtClean="0"/>
              <a:t>kingdom among sons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1" y="2960888"/>
            <a:ext cx="4953000" cy="343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572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Carloman</a:t>
            </a:r>
            <a:r>
              <a:rPr lang="en-US" dirty="0" smtClean="0"/>
              <a:t> and Pippin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Joint rule</a:t>
            </a:r>
          </a:p>
          <a:p>
            <a:r>
              <a:rPr lang="en-US" dirty="0" smtClean="0"/>
              <a:t>Aristocratic revolts</a:t>
            </a:r>
          </a:p>
          <a:p>
            <a:r>
              <a:rPr lang="en-US" dirty="0" smtClean="0"/>
              <a:t>743 – </a:t>
            </a:r>
            <a:r>
              <a:rPr lang="en-US" dirty="0" err="1" smtClean="0"/>
              <a:t>Childerich</a:t>
            </a:r>
            <a:r>
              <a:rPr lang="en-US" dirty="0" smtClean="0"/>
              <a:t> III</a:t>
            </a:r>
          </a:p>
          <a:p>
            <a:r>
              <a:rPr lang="en-US" dirty="0" smtClean="0"/>
              <a:t>Boniface – missionary</a:t>
            </a:r>
          </a:p>
          <a:p>
            <a:r>
              <a:rPr lang="en-US" dirty="0" smtClean="0"/>
              <a:t>Establishment of new </a:t>
            </a:r>
          </a:p>
          <a:p>
            <a:pPr marL="0" indent="0">
              <a:buNone/>
            </a:pPr>
            <a:r>
              <a:rPr lang="en-US" dirty="0" smtClean="0"/>
              <a:t>bishoprics</a:t>
            </a:r>
          </a:p>
          <a:p>
            <a:r>
              <a:rPr lang="en-US" dirty="0" smtClean="0"/>
              <a:t>Restoration of church </a:t>
            </a:r>
          </a:p>
          <a:p>
            <a:pPr marL="0" indent="0">
              <a:buNone/>
            </a:pPr>
            <a:r>
              <a:rPr lang="en-US" dirty="0" smtClean="0"/>
              <a:t>property</a:t>
            </a:r>
          </a:p>
          <a:p>
            <a:r>
              <a:rPr lang="en-US" dirty="0" smtClean="0"/>
              <a:t>Tying episcopal positions to </a:t>
            </a:r>
          </a:p>
          <a:p>
            <a:pPr marL="0" indent="0">
              <a:buNone/>
            </a:pPr>
            <a:r>
              <a:rPr lang="en-US" dirty="0" smtClean="0"/>
              <a:t>Rome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219199"/>
            <a:ext cx="3703320" cy="55086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6400800"/>
            <a:ext cx="3601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Carolingian Family Tree, 12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437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Pippin the Short (r. 751-768)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747 – </a:t>
            </a:r>
            <a:r>
              <a:rPr lang="en-US" dirty="0" err="1" smtClean="0"/>
              <a:t>Carolman</a:t>
            </a:r>
            <a:r>
              <a:rPr lang="en-US" dirty="0" smtClean="0"/>
              <a:t> abdicates, </a:t>
            </a:r>
          </a:p>
          <a:p>
            <a:pPr marL="0" indent="0">
              <a:buNone/>
            </a:pPr>
            <a:r>
              <a:rPr lang="en-US" dirty="0" smtClean="0"/>
              <a:t>becomes a monk</a:t>
            </a:r>
          </a:p>
          <a:p>
            <a:r>
              <a:rPr lang="en-US" dirty="0" smtClean="0"/>
              <a:t>751 – Pippin asks Pope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Zacharias “</a:t>
            </a:r>
            <a:r>
              <a:rPr lang="en-US" dirty="0" smtClean="0"/>
              <a:t>whether it was a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good </a:t>
            </a:r>
            <a:r>
              <a:rPr lang="en-US" dirty="0" smtClean="0"/>
              <a:t>thing or </a:t>
            </a:r>
            <a:r>
              <a:rPr lang="en-US" dirty="0" smtClean="0"/>
              <a:t>not </a:t>
            </a:r>
            <a:r>
              <a:rPr lang="en-US" dirty="0" smtClean="0"/>
              <a:t>that kings in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 smtClean="0"/>
              <a:t>Frankish </a:t>
            </a:r>
            <a:r>
              <a:rPr lang="en-US" dirty="0" smtClean="0"/>
              <a:t>kingdom </a:t>
            </a:r>
            <a:r>
              <a:rPr lang="en-US" dirty="0" smtClean="0"/>
              <a:t>had no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royal </a:t>
            </a:r>
            <a:r>
              <a:rPr lang="en-US" dirty="0" smtClean="0"/>
              <a:t>power.”</a:t>
            </a:r>
          </a:p>
          <a:p>
            <a:r>
              <a:rPr lang="en-US" dirty="0" smtClean="0"/>
              <a:t>Pippin declared </a:t>
            </a:r>
            <a:r>
              <a:rPr lang="en-US" dirty="0" smtClean="0"/>
              <a:t>king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320" y="1600200"/>
            <a:ext cx="3451480" cy="460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82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Pippin and the Pope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753 – Pope Stephen II seeks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protection </a:t>
            </a:r>
            <a:r>
              <a:rPr lang="en-US" dirty="0"/>
              <a:t>from </a:t>
            </a:r>
            <a:r>
              <a:rPr lang="en-US" dirty="0" err="1" smtClean="0"/>
              <a:t>Lombards</a:t>
            </a:r>
            <a:endParaRPr lang="en-US" dirty="0" smtClean="0"/>
          </a:p>
          <a:p>
            <a:r>
              <a:rPr lang="en-US" dirty="0" smtClean="0"/>
              <a:t>754 – Pope in Paris</a:t>
            </a:r>
          </a:p>
          <a:p>
            <a:r>
              <a:rPr lang="en-US" dirty="0" smtClean="0"/>
              <a:t>Anointing of Pippin and his </a:t>
            </a:r>
          </a:p>
          <a:p>
            <a:pPr marL="0" indent="0">
              <a:buNone/>
            </a:pPr>
            <a:r>
              <a:rPr lang="en-US" dirty="0" smtClean="0"/>
              <a:t>sons</a:t>
            </a:r>
            <a:endParaRPr lang="en-US" dirty="0"/>
          </a:p>
          <a:p>
            <a:r>
              <a:rPr lang="en-US" i="1" dirty="0" err="1"/>
              <a:t>Patricius</a:t>
            </a:r>
            <a:r>
              <a:rPr lang="en-US" i="1" dirty="0"/>
              <a:t> </a:t>
            </a:r>
            <a:r>
              <a:rPr lang="en-US" i="1" dirty="0" err="1"/>
              <a:t>Romanorum</a:t>
            </a:r>
            <a:r>
              <a:rPr lang="en-US" dirty="0"/>
              <a:t> –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Protector of Rome</a:t>
            </a:r>
          </a:p>
          <a:p>
            <a:r>
              <a:rPr lang="en-US" dirty="0" smtClean="0"/>
              <a:t>“Donation of Pippin”</a:t>
            </a:r>
          </a:p>
          <a:p>
            <a:r>
              <a:rPr lang="en-US" dirty="0" smtClean="0"/>
              <a:t>Conquest of Italy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300161"/>
            <a:ext cx="3200400" cy="541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442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Charlemagne and </a:t>
            </a:r>
            <a:r>
              <a:rPr lang="en-US" dirty="0" err="1" smtClean="0"/>
              <a:t>Carloman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Carolus</a:t>
            </a:r>
            <a:r>
              <a:rPr lang="en-US" dirty="0" smtClean="0"/>
              <a:t> </a:t>
            </a:r>
            <a:r>
              <a:rPr lang="en-US" dirty="0" err="1" smtClean="0"/>
              <a:t>Magni</a:t>
            </a:r>
            <a:r>
              <a:rPr lang="en-US" dirty="0" smtClean="0"/>
              <a:t> – Charles the </a:t>
            </a:r>
          </a:p>
          <a:p>
            <a:pPr marL="0" indent="0">
              <a:buNone/>
            </a:pPr>
            <a:r>
              <a:rPr lang="en-US" dirty="0" smtClean="0"/>
              <a:t>Great</a:t>
            </a:r>
          </a:p>
          <a:p>
            <a:r>
              <a:rPr lang="en-US" dirty="0" smtClean="0"/>
              <a:t>Sons of Pippin the Short</a:t>
            </a:r>
          </a:p>
          <a:p>
            <a:r>
              <a:rPr lang="en-US" dirty="0" smtClean="0"/>
              <a:t>768 – Pippin dies</a:t>
            </a:r>
          </a:p>
          <a:p>
            <a:r>
              <a:rPr lang="en-US" dirty="0" smtClean="0"/>
              <a:t>Kingdom divided between </a:t>
            </a:r>
          </a:p>
          <a:p>
            <a:pPr marL="0" indent="0">
              <a:buNone/>
            </a:pPr>
            <a:r>
              <a:rPr lang="en-US" dirty="0" smtClean="0"/>
              <a:t>Charlemagne and </a:t>
            </a:r>
            <a:r>
              <a:rPr lang="en-US" dirty="0" err="1" smtClean="0"/>
              <a:t>Carloman</a:t>
            </a:r>
            <a:endParaRPr lang="en-US" dirty="0" smtClean="0"/>
          </a:p>
          <a:p>
            <a:r>
              <a:rPr lang="en-US" dirty="0" smtClean="0"/>
              <a:t>Charlemagne in Neustria</a:t>
            </a:r>
          </a:p>
          <a:p>
            <a:r>
              <a:rPr lang="en-US" dirty="0" err="1" smtClean="0"/>
              <a:t>Carloman</a:t>
            </a:r>
            <a:r>
              <a:rPr lang="en-US" dirty="0" smtClean="0"/>
              <a:t> in Austrasia</a:t>
            </a:r>
          </a:p>
          <a:p>
            <a:r>
              <a:rPr lang="en-US" dirty="0" err="1" smtClean="0"/>
              <a:t>Bertrada</a:t>
            </a:r>
            <a:r>
              <a:rPr lang="en-US" dirty="0" smtClean="0"/>
              <a:t> – mother, arranges </a:t>
            </a:r>
          </a:p>
          <a:p>
            <a:pPr marL="0" indent="0">
              <a:buNone/>
            </a:pPr>
            <a:r>
              <a:rPr lang="en-US" dirty="0" smtClean="0"/>
              <a:t>diplomatic marriage with </a:t>
            </a:r>
            <a:r>
              <a:rPr lang="en-US" dirty="0" err="1" smtClean="0"/>
              <a:t>Lombards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219200"/>
            <a:ext cx="3549073" cy="558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52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Charlemagne and Desiderius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Desiderius (r. 756-786) – King of the </a:t>
            </a:r>
            <a:r>
              <a:rPr lang="en-US" dirty="0" err="1" smtClean="0"/>
              <a:t>Lombards</a:t>
            </a:r>
            <a:endParaRPr lang="en-US" dirty="0" smtClean="0"/>
          </a:p>
          <a:p>
            <a:r>
              <a:rPr lang="en-US" dirty="0" smtClean="0"/>
              <a:t>Marriage alliance isolates </a:t>
            </a:r>
          </a:p>
          <a:p>
            <a:pPr marL="0" indent="0">
              <a:buNone/>
            </a:pPr>
            <a:r>
              <a:rPr lang="en-US" dirty="0" err="1" smtClean="0"/>
              <a:t>Carloman</a:t>
            </a:r>
            <a:endParaRPr lang="en-US" dirty="0" smtClean="0"/>
          </a:p>
          <a:p>
            <a:r>
              <a:rPr lang="en-US" dirty="0" smtClean="0"/>
              <a:t>Threatens Pope Stephen III</a:t>
            </a:r>
          </a:p>
          <a:p>
            <a:r>
              <a:rPr lang="en-US" dirty="0" smtClean="0"/>
              <a:t>Negotiation with </a:t>
            </a:r>
          </a:p>
          <a:p>
            <a:pPr marL="0" indent="0">
              <a:buNone/>
            </a:pPr>
            <a:r>
              <a:rPr lang="en-US" dirty="0" err="1" smtClean="0"/>
              <a:t>Lombards</a:t>
            </a:r>
            <a:r>
              <a:rPr lang="en-US" dirty="0" smtClean="0"/>
              <a:t> on behalf of </a:t>
            </a:r>
          </a:p>
          <a:p>
            <a:pPr marL="0" indent="0">
              <a:buNone/>
            </a:pPr>
            <a:r>
              <a:rPr lang="en-US" dirty="0" smtClean="0"/>
              <a:t>Papacy</a:t>
            </a:r>
          </a:p>
          <a:p>
            <a:r>
              <a:rPr lang="en-US" dirty="0" smtClean="0"/>
              <a:t>771 – </a:t>
            </a:r>
            <a:r>
              <a:rPr lang="en-US" dirty="0" err="1" smtClean="0"/>
              <a:t>Carloman</a:t>
            </a:r>
            <a:r>
              <a:rPr lang="en-US" dirty="0" smtClean="0"/>
              <a:t> dies, </a:t>
            </a:r>
          </a:p>
          <a:p>
            <a:pPr marL="0" indent="0">
              <a:buNone/>
            </a:pPr>
            <a:r>
              <a:rPr lang="en-US" dirty="0" smtClean="0"/>
              <a:t>Charlemagne as King of </a:t>
            </a:r>
          </a:p>
          <a:p>
            <a:pPr marL="0" indent="0">
              <a:buNone/>
            </a:pPr>
            <a:r>
              <a:rPr lang="en-US" dirty="0" smtClean="0"/>
              <a:t>Franks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133600"/>
            <a:ext cx="4113656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813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Charlemagne and Desiderius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Desiderius offers </a:t>
            </a:r>
            <a:r>
              <a:rPr lang="en-US" dirty="0" err="1" smtClean="0"/>
              <a:t>Carloman’s</a:t>
            </a:r>
            <a:r>
              <a:rPr lang="en-US" dirty="0" smtClean="0"/>
              <a:t> family asylum</a:t>
            </a:r>
          </a:p>
          <a:p>
            <a:r>
              <a:rPr lang="en-US" dirty="0" smtClean="0"/>
              <a:t>Requests Pope Hadrian recognize </a:t>
            </a:r>
            <a:r>
              <a:rPr lang="en-US" dirty="0" err="1" smtClean="0"/>
              <a:t>Carloman’s</a:t>
            </a:r>
            <a:r>
              <a:rPr lang="en-US" dirty="0" smtClean="0"/>
              <a:t> sons</a:t>
            </a:r>
          </a:p>
          <a:p>
            <a:r>
              <a:rPr lang="en-US" dirty="0" smtClean="0"/>
              <a:t>Maintain a divided Frankish Kingdom</a:t>
            </a:r>
          </a:p>
          <a:p>
            <a:r>
              <a:rPr lang="en-US" dirty="0" smtClean="0"/>
              <a:t>Can Charlemagne rely on </a:t>
            </a:r>
          </a:p>
          <a:p>
            <a:pPr marL="0" indent="0">
              <a:buNone/>
            </a:pPr>
            <a:r>
              <a:rPr lang="en-US" dirty="0" err="1" smtClean="0"/>
              <a:t>Austrasian</a:t>
            </a:r>
            <a:r>
              <a:rPr lang="en-US" dirty="0" smtClean="0"/>
              <a:t> nobility?</a:t>
            </a:r>
          </a:p>
          <a:p>
            <a:r>
              <a:rPr lang="en-US" dirty="0" smtClean="0"/>
              <a:t>772 – attack on Saxons</a:t>
            </a:r>
          </a:p>
          <a:p>
            <a:r>
              <a:rPr lang="en-US" dirty="0" smtClean="0"/>
              <a:t>773 – Hadrian requests </a:t>
            </a:r>
          </a:p>
          <a:p>
            <a:pPr marL="0" indent="0">
              <a:buNone/>
            </a:pPr>
            <a:r>
              <a:rPr lang="en-US" dirty="0" smtClean="0"/>
              <a:t>support against Desiderius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623339"/>
            <a:ext cx="4241800" cy="315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14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Charlemagne in Italy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773 – Charlemagne leads troops against </a:t>
            </a:r>
            <a:r>
              <a:rPr lang="en-US" dirty="0" err="1" smtClean="0"/>
              <a:t>Lombards</a:t>
            </a:r>
            <a:endParaRPr lang="en-US" dirty="0" smtClean="0"/>
          </a:p>
          <a:p>
            <a:r>
              <a:rPr lang="en-US" dirty="0" err="1" smtClean="0"/>
              <a:t>Carloman’s</a:t>
            </a:r>
            <a:r>
              <a:rPr lang="en-US" dirty="0" smtClean="0"/>
              <a:t> family surrendered to Charlemagne</a:t>
            </a:r>
          </a:p>
          <a:p>
            <a:r>
              <a:rPr lang="en-US" dirty="0" smtClean="0"/>
              <a:t>Easter, 774 – Charlemagne confirmed as </a:t>
            </a:r>
            <a:r>
              <a:rPr lang="en-US" i="1" dirty="0" err="1" smtClean="0"/>
              <a:t>patricius</a:t>
            </a:r>
            <a:r>
              <a:rPr lang="en-US" i="1" dirty="0" smtClean="0"/>
              <a:t> </a:t>
            </a:r>
            <a:r>
              <a:rPr lang="en-US" i="1" dirty="0" err="1" smtClean="0"/>
              <a:t>Romanorum</a:t>
            </a:r>
            <a:endParaRPr lang="en-US" dirty="0" smtClean="0"/>
          </a:p>
          <a:p>
            <a:r>
              <a:rPr lang="en-US" dirty="0" smtClean="0"/>
              <a:t>Renewed “Donation of Pippin”</a:t>
            </a:r>
          </a:p>
          <a:p>
            <a:r>
              <a:rPr lang="en-US" dirty="0" smtClean="0"/>
              <a:t>Desiderius surrenders, sent to monastery</a:t>
            </a:r>
          </a:p>
          <a:p>
            <a:pPr lvl="1"/>
            <a:r>
              <a:rPr lang="en-US" dirty="0" smtClean="0"/>
              <a:t>Son escapes to Byzantine Empire</a:t>
            </a:r>
          </a:p>
        </p:txBody>
      </p:sp>
    </p:spTree>
    <p:extLst>
      <p:ext uri="{BB962C8B-B14F-4D97-AF65-F5344CB8AC3E}">
        <p14:creationId xmlns:p14="http://schemas.microsoft.com/office/powerpoint/2010/main" val="3191100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Charlemagne, King of the </a:t>
            </a:r>
            <a:r>
              <a:rPr lang="en-US" dirty="0" err="1" smtClean="0"/>
              <a:t>Lombards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Rex </a:t>
            </a:r>
            <a:r>
              <a:rPr lang="en-US" i="1" dirty="0" err="1" smtClean="0"/>
              <a:t>Francorum</a:t>
            </a:r>
            <a:r>
              <a:rPr lang="en-US" i="1" dirty="0" smtClean="0"/>
              <a:t> et </a:t>
            </a:r>
            <a:r>
              <a:rPr lang="en-US" i="1" dirty="0" err="1" smtClean="0"/>
              <a:t>Langobardorum</a:t>
            </a:r>
            <a:endParaRPr lang="en-US" dirty="0" smtClean="0"/>
          </a:p>
          <a:p>
            <a:r>
              <a:rPr lang="en-US" dirty="0" smtClean="0"/>
              <a:t>Incorporates upper and central Italy into Frankish Kingdom</a:t>
            </a:r>
          </a:p>
          <a:p>
            <a:r>
              <a:rPr lang="en-US" dirty="0" smtClean="0"/>
              <a:t>Opportunity to </a:t>
            </a:r>
          </a:p>
          <a:p>
            <a:pPr marL="0" indent="0">
              <a:buNone/>
            </a:pPr>
            <a:r>
              <a:rPr lang="en-US" dirty="0" smtClean="0"/>
              <a:t>reward loyal nobles</a:t>
            </a:r>
          </a:p>
          <a:p>
            <a:r>
              <a:rPr lang="en-US" dirty="0" smtClean="0"/>
              <a:t>Same for Pope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971800"/>
            <a:ext cx="5105400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65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735</Words>
  <Application>Microsoft Office PowerPoint</Application>
  <PresentationFormat>On-screen Show (4:3)</PresentationFormat>
  <Paragraphs>175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The Carolingians: From Mayor of the Palace to King of the Franks</vt:lpstr>
      <vt:lpstr>Divided Western Europe</vt:lpstr>
      <vt:lpstr>Merovingian Legitimacy</vt:lpstr>
      <vt:lpstr>Merovingian Kingdom after Clovis I</vt:lpstr>
      <vt:lpstr>Merovingians after Clovis</vt:lpstr>
      <vt:lpstr>Merovingian Expansion</vt:lpstr>
      <vt:lpstr>New Divisions</vt:lpstr>
      <vt:lpstr>New Divisions</vt:lpstr>
      <vt:lpstr>Merovingian Civil War</vt:lpstr>
      <vt:lpstr>Mayor of the Palace</vt:lpstr>
      <vt:lpstr>Mayor of the Palace</vt:lpstr>
      <vt:lpstr>The Carolingians</vt:lpstr>
      <vt:lpstr>Arab-Muslim Conquests</vt:lpstr>
      <vt:lpstr>The Battle of Tours/Poitiers (732)</vt:lpstr>
      <vt:lpstr>The Carolingians</vt:lpstr>
      <vt:lpstr>Carloman and Pippin</vt:lpstr>
      <vt:lpstr>Pippin the Short (r. 751-768)</vt:lpstr>
      <vt:lpstr>Pippin and the Pope</vt:lpstr>
      <vt:lpstr>Charlemagne and Carloman</vt:lpstr>
      <vt:lpstr>Charlemagne and Desiderius</vt:lpstr>
      <vt:lpstr>Charlemagne and Desiderius</vt:lpstr>
      <vt:lpstr>Charlemagne in Italy</vt:lpstr>
      <vt:lpstr>Charlemagne, King of the Lombards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Carolingians: From Mayor of the Palace to King of the Franks</dc:title>
  <dc:creator>Rob</dc:creator>
  <cp:lastModifiedBy>haugrt</cp:lastModifiedBy>
  <cp:revision>19</cp:revision>
  <dcterms:created xsi:type="dcterms:W3CDTF">2014-09-09T21:46:54Z</dcterms:created>
  <dcterms:modified xsi:type="dcterms:W3CDTF">2014-09-10T16:15:28Z</dcterms:modified>
</cp:coreProperties>
</file>