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4" r:id="rId7"/>
    <p:sldId id="261" r:id="rId8"/>
    <p:sldId id="265" r:id="rId9"/>
    <p:sldId id="260" r:id="rId10"/>
    <p:sldId id="266" r:id="rId11"/>
    <p:sldId id="267" r:id="rId12"/>
    <p:sldId id="268" r:id="rId13"/>
    <p:sldId id="262" r:id="rId14"/>
    <p:sldId id="276" r:id="rId15"/>
    <p:sldId id="277" r:id="rId16"/>
    <p:sldId id="278" r:id="rId17"/>
    <p:sldId id="279" r:id="rId18"/>
    <p:sldId id="280" r:id="rId19"/>
    <p:sldId id="269" r:id="rId20"/>
    <p:sldId id="274" r:id="rId21"/>
    <p:sldId id="275" r:id="rId22"/>
    <p:sldId id="28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373-010B-4D13-9491-AF7706018E62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3DE49-419E-441F-9B3C-49A7C6B3E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97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373-010B-4D13-9491-AF7706018E62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3DE49-419E-441F-9B3C-49A7C6B3E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87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373-010B-4D13-9491-AF7706018E62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3DE49-419E-441F-9B3C-49A7C6B3E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21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373-010B-4D13-9491-AF7706018E62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3DE49-419E-441F-9B3C-49A7C6B3E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861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373-010B-4D13-9491-AF7706018E62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3DE49-419E-441F-9B3C-49A7C6B3E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389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373-010B-4D13-9491-AF7706018E62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3DE49-419E-441F-9B3C-49A7C6B3E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24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373-010B-4D13-9491-AF7706018E62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3DE49-419E-441F-9B3C-49A7C6B3E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60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373-010B-4D13-9491-AF7706018E62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3DE49-419E-441F-9B3C-49A7C6B3E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7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373-010B-4D13-9491-AF7706018E62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3DE49-419E-441F-9B3C-49A7C6B3E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90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373-010B-4D13-9491-AF7706018E62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3DE49-419E-441F-9B3C-49A7C6B3E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34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373-010B-4D13-9491-AF7706018E62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3DE49-419E-441F-9B3C-49A7C6B3E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24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FF373-010B-4D13-9491-AF7706018E62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3DE49-419E-441F-9B3C-49A7C6B3E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17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Europe and the Mediterranean After Rome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9/8/14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733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Club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Fri. Sept. 12</a:t>
            </a:r>
            <a:r>
              <a:rPr lang="en-US" baseline="30000" dirty="0" smtClean="0"/>
              <a:t>th</a:t>
            </a:r>
            <a:r>
              <a:rPr lang="en-US" dirty="0" smtClean="0"/>
              <a:t> @ 2pm</a:t>
            </a:r>
          </a:p>
          <a:p>
            <a:r>
              <a:rPr lang="en-US" dirty="0" err="1" smtClean="0"/>
              <a:t>McMicken</a:t>
            </a:r>
            <a:r>
              <a:rPr lang="en-US" dirty="0" smtClean="0"/>
              <a:t> 357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751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Charlemagne (r. 768-814)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1" y="1237854"/>
            <a:ext cx="4038599" cy="5565695"/>
          </a:xfrm>
        </p:spPr>
      </p:pic>
    </p:spTree>
    <p:extLst>
      <p:ext uri="{BB962C8B-B14F-4D97-AF65-F5344CB8AC3E}">
        <p14:creationId xmlns:p14="http://schemas.microsoft.com/office/powerpoint/2010/main" val="980231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Roman Empire (27 BCE – 476 CE)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46" y="1600200"/>
            <a:ext cx="8459754" cy="5181600"/>
          </a:xfrm>
        </p:spPr>
      </p:pic>
    </p:spTree>
    <p:extLst>
      <p:ext uri="{BB962C8B-B14F-4D97-AF65-F5344CB8AC3E}">
        <p14:creationId xmlns:p14="http://schemas.microsoft.com/office/powerpoint/2010/main" val="1701370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Pax</a:t>
            </a:r>
            <a:r>
              <a:rPr lang="en-US" i="1" dirty="0" smtClean="0"/>
              <a:t> </a:t>
            </a:r>
            <a:r>
              <a:rPr lang="en-US" i="1" dirty="0" err="1" smtClean="0"/>
              <a:t>Romana</a:t>
            </a:r>
            <a:endParaRPr lang="en-US" i="1" dirty="0"/>
          </a:p>
        </p:txBody>
      </p:sp>
      <p:pic>
        <p:nvPicPr>
          <p:cNvPr id="4" name="Content Placeholder 3" descr="25map07paxroma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1143001"/>
            <a:ext cx="7137117" cy="5562600"/>
          </a:xfrm>
        </p:spPr>
      </p:pic>
    </p:spTree>
    <p:extLst>
      <p:ext uri="{BB962C8B-B14F-4D97-AF65-F5344CB8AC3E}">
        <p14:creationId xmlns:p14="http://schemas.microsoft.com/office/powerpoint/2010/main" val="292124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Century Crisis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Frequent changes of rulers</a:t>
            </a:r>
          </a:p>
          <a:p>
            <a:r>
              <a:rPr lang="en-US" dirty="0" smtClean="0"/>
              <a:t>Raids by Germanic tribesmen</a:t>
            </a:r>
          </a:p>
          <a:p>
            <a:r>
              <a:rPr lang="en-US" dirty="0" smtClean="0"/>
              <a:t>Rise of regional powers</a:t>
            </a:r>
          </a:p>
          <a:p>
            <a:r>
              <a:rPr lang="en-US" dirty="0" smtClean="0"/>
              <a:t>High cost of defense</a:t>
            </a:r>
          </a:p>
          <a:p>
            <a:r>
              <a:rPr lang="en-US" dirty="0" smtClean="0"/>
              <a:t>Debasement of currency</a:t>
            </a:r>
          </a:p>
          <a:p>
            <a:r>
              <a:rPr lang="en-US" dirty="0" smtClean="0"/>
              <a:t>Disruption of trade</a:t>
            </a:r>
          </a:p>
          <a:p>
            <a:r>
              <a:rPr lang="en-US" dirty="0" smtClean="0"/>
              <a:t>Barter economy</a:t>
            </a:r>
          </a:p>
          <a:p>
            <a:r>
              <a:rPr lang="en-US" dirty="0" smtClean="0"/>
              <a:t>Disappearance of urban aristocracy</a:t>
            </a:r>
          </a:p>
          <a:p>
            <a:r>
              <a:rPr lang="en-US" dirty="0" smtClean="0"/>
              <a:t>Movement to rural economy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857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Germanic Migrations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196182"/>
            <a:ext cx="6705600" cy="5588000"/>
          </a:xfrm>
        </p:spPr>
      </p:pic>
    </p:spTree>
    <p:extLst>
      <p:ext uri="{BB962C8B-B14F-4D97-AF65-F5344CB8AC3E}">
        <p14:creationId xmlns:p14="http://schemas.microsoft.com/office/powerpoint/2010/main" val="2003714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Tetrarchy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Diocletian (r. 284-305)</a:t>
            </a:r>
          </a:p>
          <a:p>
            <a:r>
              <a:rPr lang="en-US" dirty="0" smtClean="0"/>
              <a:t>Solution to 3</a:t>
            </a:r>
            <a:r>
              <a:rPr lang="en-US" baseline="30000" dirty="0" smtClean="0"/>
              <a:t>rd</a:t>
            </a:r>
            <a:r>
              <a:rPr lang="en-US" dirty="0" smtClean="0"/>
              <a:t> century crisis</a:t>
            </a:r>
          </a:p>
          <a:p>
            <a:r>
              <a:rPr lang="en-US" dirty="0" smtClean="0"/>
              <a:t>285 - Diarchy – shares </a:t>
            </a:r>
          </a:p>
          <a:p>
            <a:pPr marL="0" indent="0">
              <a:buNone/>
            </a:pPr>
            <a:r>
              <a:rPr lang="en-US" dirty="0" smtClean="0"/>
              <a:t>power with </a:t>
            </a:r>
            <a:r>
              <a:rPr lang="en-US" dirty="0" err="1" smtClean="0"/>
              <a:t>Maximian</a:t>
            </a:r>
            <a:endParaRPr lang="en-US" dirty="0" smtClean="0"/>
          </a:p>
          <a:p>
            <a:r>
              <a:rPr lang="en-US" dirty="0" smtClean="0"/>
              <a:t>293 – Tetrarchy – shares </a:t>
            </a:r>
          </a:p>
          <a:p>
            <a:pPr marL="0" indent="0">
              <a:buNone/>
            </a:pPr>
            <a:r>
              <a:rPr lang="en-US" dirty="0" smtClean="0"/>
              <a:t>power with Galerius and </a:t>
            </a:r>
          </a:p>
          <a:p>
            <a:pPr marL="0" indent="0">
              <a:buNone/>
            </a:pPr>
            <a:r>
              <a:rPr lang="en-US" dirty="0" err="1" smtClean="0"/>
              <a:t>Constantius</a:t>
            </a:r>
            <a:r>
              <a:rPr lang="en-US" dirty="0" smtClean="0"/>
              <a:t> </a:t>
            </a:r>
            <a:r>
              <a:rPr lang="en-US" dirty="0" err="1" smtClean="0"/>
              <a:t>Chlorus</a:t>
            </a:r>
            <a:r>
              <a:rPr lang="en-US" dirty="0" smtClean="0"/>
              <a:t> as well</a:t>
            </a:r>
          </a:p>
          <a:p>
            <a:r>
              <a:rPr lang="en-US" dirty="0" smtClean="0"/>
              <a:t>Separate capitals / separate </a:t>
            </a:r>
          </a:p>
          <a:p>
            <a:pPr marL="0" indent="0">
              <a:buNone/>
            </a:pPr>
            <a:r>
              <a:rPr lang="en-US" dirty="0" smtClean="0"/>
              <a:t>responsibilities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638300"/>
            <a:ext cx="3398520" cy="509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17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Tetrarchy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77" y="1219200"/>
            <a:ext cx="7212723" cy="548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0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Constantine the Great (r. 306-337)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306-324 – Civil war over </a:t>
            </a:r>
          </a:p>
          <a:p>
            <a:pPr marL="0" indent="0">
              <a:buNone/>
            </a:pPr>
            <a:r>
              <a:rPr lang="en-US" dirty="0" smtClean="0"/>
              <a:t>complex succession</a:t>
            </a:r>
          </a:p>
          <a:p>
            <a:r>
              <a:rPr lang="en-US" dirty="0" smtClean="0"/>
              <a:t>312 – Battle of </a:t>
            </a:r>
            <a:r>
              <a:rPr lang="en-US" dirty="0" err="1" smtClean="0"/>
              <a:t>Milvian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Bridge</a:t>
            </a:r>
          </a:p>
          <a:p>
            <a:r>
              <a:rPr lang="en-US" dirty="0" smtClean="0"/>
              <a:t>“In this sign, you shall </a:t>
            </a:r>
          </a:p>
          <a:p>
            <a:pPr marL="0" indent="0">
              <a:buNone/>
            </a:pPr>
            <a:r>
              <a:rPr lang="en-US" dirty="0" smtClean="0"/>
              <a:t>conquer.”</a:t>
            </a:r>
          </a:p>
          <a:p>
            <a:r>
              <a:rPr lang="en-US" dirty="0" smtClean="0"/>
              <a:t>313 – Edict of Milan ends </a:t>
            </a:r>
          </a:p>
          <a:p>
            <a:pPr marL="0" indent="0">
              <a:buNone/>
            </a:pPr>
            <a:r>
              <a:rPr lang="en-US" dirty="0" smtClean="0"/>
              <a:t>persecution of Christians</a:t>
            </a:r>
          </a:p>
          <a:p>
            <a:r>
              <a:rPr lang="en-US" dirty="0" smtClean="0"/>
              <a:t>324 – Constantine coverts</a:t>
            </a:r>
          </a:p>
          <a:p>
            <a:r>
              <a:rPr lang="en-US" dirty="0" smtClean="0"/>
              <a:t>Capital moved to </a:t>
            </a:r>
          </a:p>
          <a:p>
            <a:pPr marL="0" indent="0">
              <a:buNone/>
            </a:pPr>
            <a:r>
              <a:rPr lang="en-US" dirty="0" smtClean="0"/>
              <a:t>Constantinople</a:t>
            </a:r>
            <a:endParaRPr lang="en-US" dirty="0"/>
          </a:p>
        </p:txBody>
      </p:sp>
      <p:pic>
        <p:nvPicPr>
          <p:cNvPr id="5" name="Content Placeholder 3" descr="Nicaea_ic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1219200"/>
            <a:ext cx="4114800" cy="550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47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Divided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Theodosius I (r. 379-392) – </a:t>
            </a:r>
          </a:p>
          <a:p>
            <a:pPr marL="0" indent="0">
              <a:buNone/>
            </a:pPr>
            <a:r>
              <a:rPr lang="en-US" dirty="0"/>
              <a:t>s</a:t>
            </a:r>
            <a:r>
              <a:rPr lang="en-US" dirty="0" smtClean="0"/>
              <a:t>plits east and west in </a:t>
            </a:r>
          </a:p>
          <a:p>
            <a:pPr marL="0" indent="0">
              <a:buNone/>
            </a:pPr>
            <a:r>
              <a:rPr lang="en-US" dirty="0" smtClean="0"/>
              <a:t>bequeathing empire to his sons</a:t>
            </a:r>
          </a:p>
          <a:p>
            <a:r>
              <a:rPr lang="en-US" dirty="0" smtClean="0"/>
              <a:t>East less affected by 3</a:t>
            </a:r>
            <a:r>
              <a:rPr lang="en-US" baseline="30000" dirty="0" smtClean="0"/>
              <a:t>rd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century crisis</a:t>
            </a:r>
          </a:p>
          <a:p>
            <a:r>
              <a:rPr lang="en-US" dirty="0" smtClean="0"/>
              <a:t>Attila the Hun (r. 434-453)</a:t>
            </a:r>
          </a:p>
          <a:p>
            <a:r>
              <a:rPr lang="en-US" dirty="0" smtClean="0"/>
              <a:t>Invasion of Gaul and Italy </a:t>
            </a:r>
          </a:p>
          <a:p>
            <a:pPr marL="0" indent="0">
              <a:buNone/>
            </a:pPr>
            <a:r>
              <a:rPr lang="en-US" dirty="0" smtClean="0"/>
              <a:t>ends Western Empire</a:t>
            </a:r>
          </a:p>
          <a:p>
            <a:r>
              <a:rPr lang="en-US" dirty="0" smtClean="0"/>
              <a:t>Accelerates Germanic </a:t>
            </a:r>
          </a:p>
          <a:p>
            <a:pPr marL="0" indent="0">
              <a:buNone/>
            </a:pPr>
            <a:r>
              <a:rPr lang="en-US" dirty="0"/>
              <a:t>m</a:t>
            </a:r>
            <a:r>
              <a:rPr lang="en-US" dirty="0" smtClean="0"/>
              <a:t>igrations</a:t>
            </a:r>
          </a:p>
          <a:p>
            <a:r>
              <a:rPr lang="en-US" dirty="0" smtClean="0"/>
              <a:t>476 – Fall of Rome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142" y="1219200"/>
            <a:ext cx="3700674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15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Hunnic</a:t>
            </a:r>
            <a:r>
              <a:rPr lang="en-US" dirty="0" smtClean="0"/>
              <a:t> Empire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22" y="1290935"/>
            <a:ext cx="8931078" cy="5109865"/>
          </a:xfrm>
        </p:spPr>
      </p:pic>
    </p:spTree>
    <p:extLst>
      <p:ext uri="{BB962C8B-B14F-4D97-AF65-F5344CB8AC3E}">
        <p14:creationId xmlns:p14="http://schemas.microsoft.com/office/powerpoint/2010/main" val="3607577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Divided Western Europe</a:t>
            </a:r>
            <a:endParaRPr lang="en-US" dirty="0"/>
          </a:p>
        </p:txBody>
      </p:sp>
      <p:pic>
        <p:nvPicPr>
          <p:cNvPr id="4" name="Content Placeholder 3" descr="Medieval Europ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0800000">
            <a:off x="1371601" y="1212088"/>
            <a:ext cx="6267493" cy="5569712"/>
          </a:xfrm>
        </p:spPr>
      </p:pic>
    </p:spTree>
    <p:extLst>
      <p:ext uri="{BB962C8B-B14F-4D97-AF65-F5344CB8AC3E}">
        <p14:creationId xmlns:p14="http://schemas.microsoft.com/office/powerpoint/2010/main" val="57319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Frankish Origins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Frank – Germanic people</a:t>
            </a:r>
          </a:p>
          <a:p>
            <a:r>
              <a:rPr lang="en-US" dirty="0" err="1" smtClean="0"/>
              <a:t>Warbands</a:t>
            </a:r>
            <a:endParaRPr lang="en-US" dirty="0" smtClean="0"/>
          </a:p>
          <a:p>
            <a:r>
              <a:rPr lang="en-US" i="1" dirty="0" err="1" smtClean="0"/>
              <a:t>Laeti</a:t>
            </a:r>
            <a:r>
              <a:rPr lang="en-US" i="1" dirty="0" smtClean="0"/>
              <a:t> </a:t>
            </a:r>
            <a:r>
              <a:rPr lang="en-US" dirty="0" smtClean="0"/>
              <a:t>– foreigners given land in exchange for military service</a:t>
            </a:r>
          </a:p>
          <a:p>
            <a:r>
              <a:rPr lang="en-US" dirty="0" smtClean="0"/>
              <a:t>Franks settled in northern Gaul</a:t>
            </a:r>
          </a:p>
          <a:p>
            <a:r>
              <a:rPr lang="en-US" dirty="0" smtClean="0"/>
              <a:t>Mid-4</a:t>
            </a:r>
            <a:r>
              <a:rPr lang="en-US" baseline="30000" dirty="0" smtClean="0"/>
              <a:t>th</a:t>
            </a:r>
            <a:r>
              <a:rPr lang="en-US" dirty="0" smtClean="0"/>
              <a:t> century – transformed into Roman subjects, with military obligations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238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Merovingian Kingdom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Collapse of Rome </a:t>
            </a:r>
          </a:p>
          <a:p>
            <a:pPr marL="0" indent="0">
              <a:buNone/>
            </a:pPr>
            <a:r>
              <a:rPr lang="en-US" dirty="0" smtClean="0"/>
              <a:t>opened vacuum</a:t>
            </a:r>
          </a:p>
          <a:p>
            <a:r>
              <a:rPr lang="en-US" dirty="0" err="1" smtClean="0"/>
              <a:t>Merovech</a:t>
            </a:r>
            <a:r>
              <a:rPr lang="en-US" dirty="0" smtClean="0"/>
              <a:t> – legendary king</a:t>
            </a:r>
          </a:p>
          <a:p>
            <a:r>
              <a:rPr lang="en-US" dirty="0" smtClean="0"/>
              <a:t>Membership in Roman </a:t>
            </a:r>
          </a:p>
          <a:p>
            <a:pPr marL="0" indent="0">
              <a:buNone/>
            </a:pPr>
            <a:r>
              <a:rPr lang="en-US" dirty="0" smtClean="0"/>
              <a:t>military</a:t>
            </a:r>
          </a:p>
          <a:p>
            <a:r>
              <a:rPr lang="en-US" dirty="0" smtClean="0"/>
              <a:t>Last remains of Roman </a:t>
            </a:r>
          </a:p>
          <a:p>
            <a:pPr marL="0" indent="0">
              <a:buNone/>
            </a:pPr>
            <a:r>
              <a:rPr lang="en-US" dirty="0" smtClean="0"/>
              <a:t>authority</a:t>
            </a:r>
          </a:p>
          <a:p>
            <a:r>
              <a:rPr lang="en-US" dirty="0" err="1" smtClean="0"/>
              <a:t>Childeric</a:t>
            </a:r>
            <a:r>
              <a:rPr lang="en-US" dirty="0" smtClean="0"/>
              <a:t> I (r. 457-481): </a:t>
            </a:r>
          </a:p>
          <a:p>
            <a:pPr marL="0" indent="0">
              <a:buNone/>
            </a:pPr>
            <a:r>
              <a:rPr lang="en-US" dirty="0" smtClean="0"/>
              <a:t>seizes northern Gaul from rival </a:t>
            </a:r>
          </a:p>
          <a:p>
            <a:pPr marL="0" indent="0">
              <a:buNone/>
            </a:pPr>
            <a:r>
              <a:rPr lang="en-US" dirty="0" smtClean="0"/>
              <a:t>Germanic </a:t>
            </a:r>
            <a:r>
              <a:rPr lang="en-US" dirty="0" err="1" smtClean="0"/>
              <a:t>warbands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452" y="1371600"/>
            <a:ext cx="4113763" cy="4724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57781" y="6400800"/>
            <a:ext cx="2410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Signet ring of </a:t>
            </a:r>
            <a:r>
              <a:rPr lang="en-US" dirty="0" err="1" smtClean="0"/>
              <a:t>Childeric</a:t>
            </a:r>
            <a:r>
              <a:rPr lang="en-US" dirty="0" smtClean="0"/>
              <a:t>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996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Merovingian Kingdom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Clovis I (r. 482-511)</a:t>
            </a:r>
          </a:p>
          <a:p>
            <a:r>
              <a:rPr lang="en-US" dirty="0" smtClean="0"/>
              <a:t>486 – Defeats </a:t>
            </a:r>
            <a:r>
              <a:rPr lang="en-US" dirty="0" err="1" smtClean="0"/>
              <a:t>Syagrius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– last Roman governor</a:t>
            </a:r>
          </a:p>
          <a:p>
            <a:r>
              <a:rPr lang="en-US" dirty="0" smtClean="0"/>
              <a:t>498 – Adopts Nicene </a:t>
            </a:r>
          </a:p>
          <a:p>
            <a:pPr marL="0" indent="0">
              <a:buNone/>
            </a:pPr>
            <a:r>
              <a:rPr lang="en-US" dirty="0" smtClean="0"/>
              <a:t>Christianity</a:t>
            </a:r>
          </a:p>
          <a:p>
            <a:r>
              <a:rPr lang="en-US" dirty="0" smtClean="0"/>
              <a:t>Appeal to Gallo-Romans</a:t>
            </a:r>
          </a:p>
          <a:p>
            <a:r>
              <a:rPr lang="en-US" dirty="0" smtClean="0"/>
              <a:t>508 – Byzantine </a:t>
            </a:r>
          </a:p>
          <a:p>
            <a:pPr marL="0" indent="0">
              <a:buNone/>
            </a:pPr>
            <a:r>
              <a:rPr lang="en-US" dirty="0" smtClean="0"/>
              <a:t>Emperor </a:t>
            </a:r>
            <a:r>
              <a:rPr lang="en-US" dirty="0" err="1" smtClean="0"/>
              <a:t>Anastasius</a:t>
            </a:r>
            <a:r>
              <a:rPr lang="en-US" dirty="0" smtClean="0"/>
              <a:t> I </a:t>
            </a:r>
          </a:p>
          <a:p>
            <a:pPr marL="0" indent="0">
              <a:buNone/>
            </a:pPr>
            <a:r>
              <a:rPr lang="en-US" dirty="0" smtClean="0"/>
              <a:t>grants Clovis consulship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180" y="1295400"/>
            <a:ext cx="4427166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691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Merovingian Kingdom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Organized on Roman system</a:t>
            </a:r>
          </a:p>
          <a:p>
            <a:r>
              <a:rPr lang="en-US" dirty="0" smtClean="0"/>
              <a:t>Relied on collection of </a:t>
            </a:r>
          </a:p>
          <a:p>
            <a:pPr marL="0" indent="0">
              <a:buNone/>
            </a:pPr>
            <a:r>
              <a:rPr lang="en-US" dirty="0" smtClean="0"/>
              <a:t>taxes</a:t>
            </a:r>
          </a:p>
          <a:p>
            <a:r>
              <a:rPr lang="en-US" i="1" dirty="0" err="1" smtClean="0"/>
              <a:t>Civitates</a:t>
            </a:r>
            <a:r>
              <a:rPr lang="en-US" dirty="0" smtClean="0"/>
              <a:t> – cities and </a:t>
            </a:r>
          </a:p>
          <a:p>
            <a:pPr marL="0" indent="0">
              <a:buNone/>
            </a:pPr>
            <a:r>
              <a:rPr lang="en-US" dirty="0" smtClean="0"/>
              <a:t>hinterlands</a:t>
            </a:r>
          </a:p>
          <a:p>
            <a:r>
              <a:rPr lang="en-US" i="1" dirty="0" err="1" smtClean="0"/>
              <a:t>Pagi</a:t>
            </a:r>
            <a:r>
              <a:rPr lang="en-US" i="1" dirty="0" smtClean="0"/>
              <a:t> </a:t>
            </a:r>
            <a:r>
              <a:rPr lang="en-US" dirty="0" smtClean="0"/>
              <a:t>– rural districts</a:t>
            </a:r>
            <a:endParaRPr lang="en-US" i="1" dirty="0" smtClean="0"/>
          </a:p>
          <a:p>
            <a:r>
              <a:rPr lang="en-US" i="1" dirty="0" smtClean="0"/>
              <a:t>Comes </a:t>
            </a:r>
            <a:r>
              <a:rPr lang="en-US" dirty="0" smtClean="0"/>
              <a:t>– count, represents </a:t>
            </a:r>
          </a:p>
          <a:p>
            <a:pPr marL="0" indent="0">
              <a:buNone/>
            </a:pPr>
            <a:r>
              <a:rPr lang="en-US" dirty="0" smtClean="0"/>
              <a:t>king in </a:t>
            </a:r>
            <a:r>
              <a:rPr lang="en-US" i="1" dirty="0" err="1" smtClean="0"/>
              <a:t>civitates</a:t>
            </a:r>
            <a:r>
              <a:rPr lang="en-US" i="1" dirty="0" smtClean="0"/>
              <a:t> </a:t>
            </a:r>
            <a:r>
              <a:rPr lang="en-US" dirty="0" smtClean="0"/>
              <a:t>or </a:t>
            </a:r>
            <a:r>
              <a:rPr lang="en-US" i="1" dirty="0" err="1" smtClean="0"/>
              <a:t>pagi</a:t>
            </a:r>
            <a:endParaRPr lang="en-US" dirty="0" smtClean="0"/>
          </a:p>
          <a:p>
            <a:r>
              <a:rPr lang="en-US" i="1" dirty="0" smtClean="0"/>
              <a:t>Dux</a:t>
            </a:r>
            <a:r>
              <a:rPr lang="en-US" dirty="0" smtClean="0"/>
              <a:t> – duke, oversees </a:t>
            </a:r>
          </a:p>
          <a:p>
            <a:pPr marL="0" indent="0">
              <a:buNone/>
            </a:pPr>
            <a:r>
              <a:rPr lang="en-US" dirty="0" smtClean="0"/>
              <a:t>several counts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574" y="1219200"/>
            <a:ext cx="3830546" cy="5105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05400" y="6324600"/>
            <a:ext cx="1947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Cathedral at </a:t>
            </a:r>
            <a:r>
              <a:rPr lang="en-US" dirty="0" err="1" smtClean="0"/>
              <a:t>Frejus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984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 and Division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14851"/>
            <a:ext cx="6019800" cy="5508117"/>
          </a:xfrm>
        </p:spPr>
      </p:pic>
    </p:spTree>
    <p:extLst>
      <p:ext uri="{BB962C8B-B14F-4D97-AF65-F5344CB8AC3E}">
        <p14:creationId xmlns:p14="http://schemas.microsoft.com/office/powerpoint/2010/main" val="1190786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Early Christianity (before 325CE)</a:t>
            </a:r>
            <a:endParaRPr lang="en-US" dirty="0"/>
          </a:p>
        </p:txBody>
      </p:sp>
      <p:pic>
        <p:nvPicPr>
          <p:cNvPr id="4" name="Content Placeholder 3" descr="800px-Spread_of_Christianity_in_Europe_to_AD_600_(1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7000" y="1295400"/>
            <a:ext cx="6384325" cy="4724400"/>
          </a:xfrm>
        </p:spPr>
      </p:pic>
      <p:sp>
        <p:nvSpPr>
          <p:cNvPr id="5" name="TextBox 4"/>
          <p:cNvSpPr txBox="1"/>
          <p:nvPr/>
        </p:nvSpPr>
        <p:spPr>
          <a:xfrm>
            <a:off x="4496638" y="6059269"/>
            <a:ext cx="4647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Spread of Christianity: dark blue = before 325</a:t>
            </a:r>
          </a:p>
          <a:p>
            <a:r>
              <a:rPr lang="en-US" dirty="0"/>
              <a:t>	</a:t>
            </a:r>
            <a:r>
              <a:rPr lang="en-US" dirty="0" smtClean="0"/>
              <a:t>light blue = 325-600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768" y="1442859"/>
            <a:ext cx="3000630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No centralized </a:t>
            </a:r>
          </a:p>
          <a:p>
            <a:r>
              <a:rPr lang="en-US" sz="2800" dirty="0" smtClean="0"/>
              <a:t>leadership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Multiple sects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5 Patriarchs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Rome</a:t>
            </a:r>
          </a:p>
          <a:p>
            <a:r>
              <a:rPr lang="en-US" sz="2400" dirty="0" smtClean="0"/>
              <a:t>	Constantinople</a:t>
            </a:r>
          </a:p>
          <a:p>
            <a:r>
              <a:rPr lang="en-US" sz="2400" dirty="0" smtClean="0"/>
              <a:t>	Antioch</a:t>
            </a:r>
          </a:p>
          <a:p>
            <a:r>
              <a:rPr lang="en-US" sz="2400" dirty="0" smtClean="0"/>
              <a:t>	Jerusalem</a:t>
            </a:r>
          </a:p>
          <a:p>
            <a:r>
              <a:rPr lang="en-US" sz="2400" dirty="0" smtClean="0"/>
              <a:t>	Alexandria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2127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Imperial Christianity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325 – First Council of </a:t>
            </a:r>
          </a:p>
          <a:p>
            <a:pPr marL="0" indent="0">
              <a:buNone/>
            </a:pPr>
            <a:r>
              <a:rPr lang="en-US" dirty="0" smtClean="0"/>
              <a:t>Nicaea – Nicene Creed</a:t>
            </a:r>
          </a:p>
          <a:p>
            <a:r>
              <a:rPr lang="en-US" dirty="0" smtClean="0"/>
              <a:t>380 – Edict of </a:t>
            </a:r>
          </a:p>
          <a:p>
            <a:pPr marL="0" indent="0">
              <a:buNone/>
            </a:pPr>
            <a:r>
              <a:rPr lang="en-US" dirty="0" smtClean="0"/>
              <a:t>Thessalonica: Nicene </a:t>
            </a:r>
          </a:p>
          <a:p>
            <a:pPr marL="0" indent="0">
              <a:buNone/>
            </a:pPr>
            <a:r>
              <a:rPr lang="en-US" dirty="0" smtClean="0"/>
              <a:t>Christianity becomes </a:t>
            </a:r>
          </a:p>
          <a:p>
            <a:pPr marL="0" indent="0">
              <a:buNone/>
            </a:pPr>
            <a:r>
              <a:rPr lang="en-US" dirty="0" smtClean="0"/>
              <a:t>state religion of Roman </a:t>
            </a:r>
          </a:p>
          <a:p>
            <a:pPr marL="0" indent="0">
              <a:buNone/>
            </a:pPr>
            <a:r>
              <a:rPr lang="en-US" dirty="0" smtClean="0"/>
              <a:t>Empire</a:t>
            </a:r>
          </a:p>
          <a:p>
            <a:r>
              <a:rPr lang="en-US" dirty="0" smtClean="0"/>
              <a:t>451 – Council of </a:t>
            </a:r>
          </a:p>
          <a:p>
            <a:pPr marL="0" indent="0">
              <a:buNone/>
            </a:pPr>
            <a:r>
              <a:rPr lang="en-US" dirty="0" smtClean="0"/>
              <a:t>Chalcedon: </a:t>
            </a:r>
            <a:r>
              <a:rPr lang="en-US" dirty="0" err="1" smtClean="0"/>
              <a:t>monophysitism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vs. </a:t>
            </a:r>
            <a:r>
              <a:rPr lang="en-US" dirty="0" err="1" smtClean="0"/>
              <a:t>dyophysitism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219200"/>
            <a:ext cx="4267200" cy="553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2890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Empires = 2 Churches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381 – First Council of </a:t>
            </a:r>
          </a:p>
          <a:p>
            <a:pPr marL="0" indent="0">
              <a:buNone/>
            </a:pPr>
            <a:r>
              <a:rPr lang="en-US" dirty="0" smtClean="0"/>
              <a:t>Constantinople – Elevates </a:t>
            </a:r>
          </a:p>
          <a:p>
            <a:pPr marL="0" indent="0">
              <a:buNone/>
            </a:pPr>
            <a:r>
              <a:rPr lang="en-US" dirty="0" smtClean="0"/>
              <a:t>Patriarch of Constantinople</a:t>
            </a:r>
          </a:p>
          <a:p>
            <a:r>
              <a:rPr lang="en-US" dirty="0" smtClean="0"/>
              <a:t>Patriarch of Constantinople </a:t>
            </a:r>
          </a:p>
          <a:p>
            <a:pPr marL="0" indent="0">
              <a:buNone/>
            </a:pPr>
            <a:r>
              <a:rPr lang="en-US" dirty="0" smtClean="0"/>
              <a:t>&amp; Byzantine Emperor</a:t>
            </a:r>
          </a:p>
          <a:p>
            <a:r>
              <a:rPr lang="en-US" dirty="0" smtClean="0"/>
              <a:t>Sees of Rome and </a:t>
            </a:r>
          </a:p>
          <a:p>
            <a:pPr marL="0" indent="0">
              <a:buNone/>
            </a:pPr>
            <a:r>
              <a:rPr lang="en-US" dirty="0" smtClean="0"/>
              <a:t>Constantinople</a:t>
            </a:r>
          </a:p>
          <a:p>
            <a:r>
              <a:rPr lang="en-US" dirty="0" smtClean="0"/>
              <a:t>After 476 – Bishop of Rome </a:t>
            </a:r>
          </a:p>
          <a:p>
            <a:pPr marL="0" indent="0">
              <a:buNone/>
            </a:pPr>
            <a:r>
              <a:rPr lang="en-US" dirty="0" smtClean="0"/>
              <a:t>(Pope) last unifying force in </a:t>
            </a:r>
          </a:p>
          <a:p>
            <a:pPr marL="0" indent="0">
              <a:buNone/>
            </a:pPr>
            <a:r>
              <a:rPr lang="en-US" dirty="0" smtClean="0"/>
              <a:t>West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786" y="1219200"/>
            <a:ext cx="3929063" cy="5029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90052" y="6324600"/>
            <a:ext cx="2777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Pope </a:t>
            </a:r>
            <a:r>
              <a:rPr lang="en-US" dirty="0" err="1" smtClean="0"/>
              <a:t>Simplicius</a:t>
            </a:r>
            <a:r>
              <a:rPr lang="en-US" dirty="0" smtClean="0"/>
              <a:t> (r. 468-483)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78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Rome - Parallel Hierarchies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Priest and local churches</a:t>
            </a:r>
          </a:p>
          <a:p>
            <a:r>
              <a:rPr lang="en-US" dirty="0" smtClean="0"/>
              <a:t>Bishop and Bishopric = </a:t>
            </a:r>
          </a:p>
          <a:p>
            <a:pPr marL="0" indent="0">
              <a:buNone/>
            </a:pPr>
            <a:r>
              <a:rPr lang="en-US" i="1" dirty="0" smtClean="0"/>
              <a:t>comes</a:t>
            </a:r>
            <a:r>
              <a:rPr lang="en-US" dirty="0" smtClean="0"/>
              <a:t> and </a:t>
            </a:r>
            <a:r>
              <a:rPr lang="en-US" i="1" dirty="0" err="1" smtClean="0"/>
              <a:t>civitas</a:t>
            </a:r>
            <a:endParaRPr lang="en-US" dirty="0" smtClean="0"/>
          </a:p>
          <a:p>
            <a:r>
              <a:rPr lang="en-US" dirty="0" smtClean="0"/>
              <a:t>Archbishop/Metropolitan </a:t>
            </a:r>
          </a:p>
          <a:p>
            <a:pPr marL="0" indent="0">
              <a:buNone/>
            </a:pPr>
            <a:r>
              <a:rPr lang="en-US" dirty="0" smtClean="0"/>
              <a:t>and church province</a:t>
            </a:r>
          </a:p>
          <a:p>
            <a:r>
              <a:rPr lang="en-US" dirty="0" smtClean="0"/>
              <a:t>Gaul = 11 church </a:t>
            </a:r>
          </a:p>
          <a:p>
            <a:pPr marL="0" indent="0">
              <a:buNone/>
            </a:pPr>
            <a:r>
              <a:rPr lang="en-US" dirty="0" smtClean="0"/>
              <a:t>provinces and 128 bishoprics</a:t>
            </a:r>
          </a:p>
          <a:p>
            <a:r>
              <a:rPr lang="en-US" dirty="0" smtClean="0"/>
              <a:t>“Episcopal government”</a:t>
            </a:r>
          </a:p>
          <a:p>
            <a:r>
              <a:rPr lang="en-US" dirty="0" smtClean="0"/>
              <a:t>Who appoints bishops?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097" y="1295400"/>
            <a:ext cx="3955689" cy="533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77693" y="6324600"/>
            <a:ext cx="2627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Merovingian sarcophagus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558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516</Words>
  <Application>Microsoft Office PowerPoint</Application>
  <PresentationFormat>On-screen Show (4:3)</PresentationFormat>
  <Paragraphs>144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Europe and the Mediterranean After Rome</vt:lpstr>
      <vt:lpstr>History Club Meeting</vt:lpstr>
      <vt:lpstr>Charlemagne (r. 768-814)</vt:lpstr>
      <vt:lpstr>The Roman Empire (27 BCE – 476 CE)</vt:lpstr>
      <vt:lpstr>Pax Romana</vt:lpstr>
      <vt:lpstr>Third Century Crisis</vt:lpstr>
      <vt:lpstr>Germanic Migrations</vt:lpstr>
      <vt:lpstr>The Tetrarchy</vt:lpstr>
      <vt:lpstr>The Tetrarchy</vt:lpstr>
      <vt:lpstr>Constantine the Great (r. 306-337)</vt:lpstr>
      <vt:lpstr>Divided Empire</vt:lpstr>
      <vt:lpstr>Hunnic Empire</vt:lpstr>
      <vt:lpstr>Divided Western Europe</vt:lpstr>
      <vt:lpstr>Frankish Origins</vt:lpstr>
      <vt:lpstr>The Merovingian Kingdom</vt:lpstr>
      <vt:lpstr>The Merovingian Kingdom</vt:lpstr>
      <vt:lpstr>The Merovingian Kingdom</vt:lpstr>
      <vt:lpstr>Inheritance and Division</vt:lpstr>
      <vt:lpstr>Early Christianity (before 325CE)</vt:lpstr>
      <vt:lpstr>Imperial Christianity</vt:lpstr>
      <vt:lpstr>2 Empires = 2 Churches</vt:lpstr>
      <vt:lpstr>After Rome - Parallel Hierarchies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 and the Mediterranean After Rome</dc:title>
  <dc:creator>Rob</dc:creator>
  <cp:lastModifiedBy>Rob</cp:lastModifiedBy>
  <cp:revision>12</cp:revision>
  <dcterms:created xsi:type="dcterms:W3CDTF">2014-09-07T20:20:52Z</dcterms:created>
  <dcterms:modified xsi:type="dcterms:W3CDTF">2014-09-07T23:33:18Z</dcterms:modified>
</cp:coreProperties>
</file>