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4" r:id="rId5"/>
    <p:sldId id="265" r:id="rId6"/>
    <p:sldId id="313" r:id="rId7"/>
    <p:sldId id="308" r:id="rId8"/>
    <p:sldId id="298" r:id="rId9"/>
    <p:sldId id="288" r:id="rId10"/>
    <p:sldId id="307" r:id="rId11"/>
    <p:sldId id="297" r:id="rId12"/>
    <p:sldId id="299" r:id="rId13"/>
    <p:sldId id="303" r:id="rId14"/>
    <p:sldId id="290" r:id="rId15"/>
    <p:sldId id="291" r:id="rId16"/>
    <p:sldId id="292" r:id="rId17"/>
    <p:sldId id="294" r:id="rId18"/>
    <p:sldId id="295" r:id="rId19"/>
    <p:sldId id="309" r:id="rId20"/>
    <p:sldId id="310" r:id="rId21"/>
    <p:sldId id="312" r:id="rId22"/>
    <p:sldId id="311" r:id="rId23"/>
    <p:sldId id="314" r:id="rId24"/>
    <p:sldId id="31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4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8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5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8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1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4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2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16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5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7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2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FE92-98A4-4A68-A737-E580ADB637F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2F419-04B1-4D82-B5CD-FC5AB974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Origins of Kingship and </a:t>
            </a:r>
            <a:r>
              <a:rPr lang="en-US" dirty="0" err="1" smtClean="0"/>
              <a:t>Mytho</a:t>
            </a:r>
            <a:r>
              <a:rPr lang="en-US" dirty="0" smtClean="0"/>
              <a:t>-History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9/3/14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77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History?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18560"/>
            <a:ext cx="4419600" cy="3063240"/>
          </a:xfrm>
        </p:spPr>
      </p:pic>
      <p:sp>
        <p:nvSpPr>
          <p:cNvPr id="5" name="TextBox 4"/>
          <p:cNvSpPr txBox="1"/>
          <p:nvPr/>
        </p:nvSpPr>
        <p:spPr>
          <a:xfrm>
            <a:off x="1828800" y="6488668"/>
            <a:ext cx="2648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Clio – The Muse of History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1600200"/>
            <a:ext cx="8982780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 smtClean="0"/>
              <a:t>Historia</a:t>
            </a:r>
            <a:r>
              <a:rPr lang="en-US" sz="3200" dirty="0" smtClean="0"/>
              <a:t> – learning through inquiry</a:t>
            </a:r>
          </a:p>
          <a:p>
            <a:endParaRPr lang="en-US" sz="3200" dirty="0" smtClean="0"/>
          </a:p>
          <a:p>
            <a:r>
              <a:rPr lang="en-US" sz="3200" dirty="0" smtClean="0"/>
              <a:t>American Historical Association – “the never-ending</a:t>
            </a:r>
          </a:p>
          <a:p>
            <a:r>
              <a:rPr lang="en-US" sz="3200" dirty="0"/>
              <a:t>p</a:t>
            </a:r>
            <a:r>
              <a:rPr lang="en-US" sz="3200" dirty="0" smtClean="0"/>
              <a:t>rocess whereby people seek to understand the past</a:t>
            </a:r>
          </a:p>
          <a:p>
            <a:r>
              <a:rPr lang="en-US" sz="3200" dirty="0"/>
              <a:t>a</a:t>
            </a:r>
            <a:r>
              <a:rPr lang="en-US" sz="3200" dirty="0" smtClean="0"/>
              <a:t>nd its many meanings.”</a:t>
            </a:r>
          </a:p>
          <a:p>
            <a:endParaRPr lang="en-US" sz="3200" dirty="0"/>
          </a:p>
          <a:p>
            <a:r>
              <a:rPr lang="en-US" sz="3200" dirty="0" smtClean="0"/>
              <a:t>But how do we do it?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9800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vs. Prehistory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Sources – Historians rely on written sources.</a:t>
            </a:r>
          </a:p>
          <a:p>
            <a:pPr marL="0" indent="0">
              <a:buNone/>
            </a:pPr>
            <a:r>
              <a:rPr lang="en-US" dirty="0" smtClean="0"/>
              <a:t>Prehistory – The period before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written sources.</a:t>
            </a:r>
          </a:p>
          <a:p>
            <a:pPr marL="0" indent="0">
              <a:buNone/>
            </a:pPr>
            <a:r>
              <a:rPr lang="en-US" dirty="0" smtClean="0"/>
              <a:t>The study of prehistory relies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heavily on material culture.</a:t>
            </a:r>
          </a:p>
          <a:p>
            <a:pPr marL="0" indent="0">
              <a:buNone/>
            </a:pPr>
            <a:r>
              <a:rPr lang="en-US" dirty="0" smtClean="0"/>
              <a:t>What’s wrong with that?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129560"/>
            <a:ext cx="3072809" cy="4527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2595" y="6400800"/>
            <a:ext cx="4841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“Elite” Burial – Varna, Bulgaria (4,500 – 4,000BCE)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3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Standard of Ur (~2600BCE)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37" y="1219200"/>
            <a:ext cx="8863732" cy="3886200"/>
          </a:xfrm>
        </p:spPr>
      </p:pic>
      <p:sp>
        <p:nvSpPr>
          <p:cNvPr id="5" name="TextBox 4"/>
          <p:cNvSpPr txBox="1"/>
          <p:nvPr/>
        </p:nvSpPr>
        <p:spPr>
          <a:xfrm>
            <a:off x="152400" y="5177135"/>
            <a:ext cx="774167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Peace side</a:t>
            </a:r>
          </a:p>
          <a:p>
            <a:endParaRPr lang="en-US" sz="2400" dirty="0"/>
          </a:p>
          <a:p>
            <a:r>
              <a:rPr lang="en-US" sz="2800" dirty="0" smtClean="0"/>
              <a:t>What can you say about the people who made this?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565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Standard of Ur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0" y="1219200"/>
            <a:ext cx="8870664" cy="3962400"/>
          </a:xfrm>
        </p:spPr>
      </p:pic>
      <p:sp>
        <p:nvSpPr>
          <p:cNvPr id="5" name="TextBox 4"/>
          <p:cNvSpPr txBox="1"/>
          <p:nvPr/>
        </p:nvSpPr>
        <p:spPr>
          <a:xfrm>
            <a:off x="152400" y="5177135"/>
            <a:ext cx="774167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War side</a:t>
            </a:r>
          </a:p>
          <a:p>
            <a:endParaRPr lang="en-US" sz="2400" dirty="0"/>
          </a:p>
          <a:p>
            <a:r>
              <a:rPr lang="en-US" sz="2800" dirty="0" smtClean="0"/>
              <a:t>What can you say about the people who made this?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447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Written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Authorial bias</a:t>
            </a:r>
          </a:p>
          <a:p>
            <a:r>
              <a:rPr lang="en-US" dirty="0" smtClean="0"/>
              <a:t>“History is written by the victors.”</a:t>
            </a:r>
          </a:p>
          <a:p>
            <a:r>
              <a:rPr lang="en-US" dirty="0" smtClean="0"/>
              <a:t>Incomplete textual record</a:t>
            </a:r>
          </a:p>
          <a:p>
            <a:pPr lvl="1"/>
            <a:r>
              <a:rPr lang="en-US" dirty="0" smtClean="0"/>
              <a:t>Destruction of documents</a:t>
            </a:r>
          </a:p>
          <a:p>
            <a:pPr lvl="1"/>
            <a:r>
              <a:rPr lang="en-US" dirty="0" smtClean="0"/>
              <a:t>Willful and accidental</a:t>
            </a:r>
            <a:endParaRPr lang="en-US" dirty="0"/>
          </a:p>
          <a:p>
            <a:r>
              <a:rPr lang="en-US" dirty="0" smtClean="0"/>
              <a:t>Literacy and scribal </a:t>
            </a:r>
          </a:p>
          <a:p>
            <a:pPr marL="0" indent="0">
              <a:buNone/>
            </a:pPr>
            <a:r>
              <a:rPr lang="en-US" dirty="0" smtClean="0"/>
              <a:t>traditions</a:t>
            </a:r>
          </a:p>
          <a:p>
            <a:r>
              <a:rPr lang="en-US" dirty="0" smtClean="0"/>
              <a:t>Truth = knowledge + </a:t>
            </a:r>
          </a:p>
          <a:p>
            <a:pPr marL="0" indent="0">
              <a:buNone/>
            </a:pPr>
            <a:r>
              <a:rPr lang="en-US" dirty="0" smtClean="0"/>
              <a:t>power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45" y="1143000"/>
            <a:ext cx="2404369" cy="571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34794"/>
            <a:ext cx="2692399" cy="38232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1650" y="6172200"/>
            <a:ext cx="3927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Would a scribe ever copy this bill of sale</a:t>
            </a:r>
          </a:p>
          <a:p>
            <a:r>
              <a:rPr lang="en-US" dirty="0"/>
              <a:t>f</a:t>
            </a:r>
            <a:r>
              <a:rPr lang="en-US" dirty="0" smtClean="0"/>
              <a:t>or a donkey?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53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Mytho</a:t>
            </a:r>
            <a:r>
              <a:rPr lang="en-US" dirty="0" smtClean="0"/>
              <a:t>-History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Accounts that claim to be historical</a:t>
            </a:r>
          </a:p>
          <a:p>
            <a:r>
              <a:rPr lang="en-US" dirty="0" smtClean="0"/>
              <a:t>Difficulty of confirming with other </a:t>
            </a:r>
          </a:p>
          <a:p>
            <a:pPr marL="0" indent="0">
              <a:buNone/>
            </a:pPr>
            <a:r>
              <a:rPr lang="en-US" dirty="0" smtClean="0"/>
              <a:t>sources</a:t>
            </a:r>
          </a:p>
          <a:p>
            <a:r>
              <a:rPr lang="en-US" dirty="0" smtClean="0"/>
              <a:t>Used to explain traditions or </a:t>
            </a:r>
          </a:p>
          <a:p>
            <a:pPr marL="0" indent="0">
              <a:buNone/>
            </a:pPr>
            <a:r>
              <a:rPr lang="en-US" dirty="0" smtClean="0"/>
              <a:t>current conditions</a:t>
            </a:r>
          </a:p>
          <a:p>
            <a:r>
              <a:rPr lang="en-US" dirty="0" smtClean="0"/>
              <a:t>Homer and Mycenaean Greece</a:t>
            </a:r>
          </a:p>
          <a:p>
            <a:r>
              <a:rPr lang="en-US" dirty="0" smtClean="0"/>
              <a:t>Used to moralize the past</a:t>
            </a:r>
          </a:p>
          <a:p>
            <a:r>
              <a:rPr lang="en-US" dirty="0" smtClean="0"/>
              <a:t>George Washington and the Cherry </a:t>
            </a:r>
          </a:p>
          <a:p>
            <a:pPr marL="0" indent="0">
              <a:buNone/>
            </a:pPr>
            <a:r>
              <a:rPr lang="en-US" dirty="0" smtClean="0"/>
              <a:t>Tree</a:t>
            </a:r>
          </a:p>
          <a:p>
            <a:r>
              <a:rPr lang="en-US" dirty="0" smtClean="0"/>
              <a:t>Religious traditions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274" y="304800"/>
            <a:ext cx="2229721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573" y="3276599"/>
            <a:ext cx="2250422" cy="35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7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Mesopotamia</a:t>
            </a:r>
            <a:endParaRPr lang="en-US" dirty="0"/>
          </a:p>
        </p:txBody>
      </p:sp>
      <p:pic>
        <p:nvPicPr>
          <p:cNvPr id="4" name="Picture 4" descr="02map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346" y="1219200"/>
            <a:ext cx="790085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447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Tigris Farmland (modern)</a:t>
            </a:r>
            <a:endParaRPr lang="en-US" dirty="0"/>
          </a:p>
        </p:txBody>
      </p:sp>
      <p:pic>
        <p:nvPicPr>
          <p:cNvPr id="4" name="Content Placeholder 3" descr="TigriswithirrigationNASA.jpg                                   00302CC1Macintosh HD                   C06A60B7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7835462" cy="533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903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Settled between 4500 and 4000 BCE</a:t>
            </a:r>
          </a:p>
          <a:p>
            <a:r>
              <a:rPr lang="en-US" dirty="0" smtClean="0"/>
              <a:t>Network of a dozen plus </a:t>
            </a:r>
          </a:p>
          <a:p>
            <a:pPr marL="0" indent="0">
              <a:buNone/>
            </a:pPr>
            <a:r>
              <a:rPr lang="en-US" dirty="0" smtClean="0"/>
              <a:t>city-states</a:t>
            </a:r>
          </a:p>
          <a:p>
            <a:r>
              <a:rPr lang="en-US" dirty="0" smtClean="0"/>
              <a:t>Shared language and culture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581400"/>
            <a:ext cx="4021555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71450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22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Akkadian</a:t>
            </a:r>
            <a:r>
              <a:rPr lang="en-US" dirty="0" smtClean="0"/>
              <a:t> Empire (2334-2154BCE)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Sargon of Akkad (2270-2215BCE)</a:t>
            </a:r>
          </a:p>
          <a:p>
            <a:r>
              <a:rPr lang="en-US" dirty="0" smtClean="0"/>
              <a:t>The Legend of Sargon of Akkad</a:t>
            </a:r>
          </a:p>
          <a:p>
            <a:r>
              <a:rPr lang="en-US" dirty="0" smtClean="0"/>
              <a:t>How does Sargon justify the 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en-US" dirty="0" smtClean="0"/>
              <a:t>onquest of Mesopotamia?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Orientmitja2300a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972306"/>
            <a:ext cx="4556310" cy="2682528"/>
          </a:xfrm>
          <a:prstGeom prst="rect">
            <a:avLst/>
          </a:prstGeom>
        </p:spPr>
      </p:pic>
      <p:pic>
        <p:nvPicPr>
          <p:cNvPr id="5" name="Content Placeholder 3" descr="160px-Sargon_of_Akk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1" y="1371600"/>
            <a:ext cx="2869058" cy="545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Hammurapi</a:t>
            </a:r>
            <a:r>
              <a:rPr lang="en-US" dirty="0" smtClean="0"/>
              <a:t> (r. 1792-1750 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Babylonian Empire (r. 1830-</a:t>
            </a:r>
          </a:p>
          <a:p>
            <a:pPr marL="0" indent="0">
              <a:buNone/>
            </a:pPr>
            <a:r>
              <a:rPr lang="en-US" dirty="0" smtClean="0"/>
              <a:t>1531 BCE)</a:t>
            </a:r>
          </a:p>
          <a:p>
            <a:r>
              <a:rPr lang="en-US" dirty="0" smtClean="0"/>
              <a:t>Code of </a:t>
            </a:r>
            <a:r>
              <a:rPr lang="en-US" dirty="0" err="1" smtClean="0"/>
              <a:t>Hammurapi</a:t>
            </a:r>
            <a:endParaRPr lang="en-US" dirty="0" smtClean="0"/>
          </a:p>
          <a:p>
            <a:pPr marL="457200" indent="-457200"/>
            <a:r>
              <a:rPr lang="en-US" dirty="0"/>
              <a:t>282 clauses: property law,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family law</a:t>
            </a:r>
            <a:r>
              <a:rPr lang="en-US" dirty="0"/>
              <a:t>, criminal justice, </a:t>
            </a:r>
          </a:p>
          <a:p>
            <a:pPr marL="0" indent="0">
              <a:buNone/>
            </a:pPr>
            <a:r>
              <a:rPr lang="en-US" dirty="0" smtClean="0"/>
              <a:t>commercial law, slavery</a:t>
            </a:r>
            <a:r>
              <a:rPr lang="en-US" dirty="0"/>
              <a:t>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economic </a:t>
            </a:r>
            <a:r>
              <a:rPr lang="en-US" dirty="0"/>
              <a:t>issues</a:t>
            </a:r>
          </a:p>
          <a:p>
            <a:pPr marL="457200" indent="-457200"/>
            <a:r>
              <a:rPr lang="en-US" dirty="0"/>
              <a:t>If… then…</a:t>
            </a:r>
          </a:p>
          <a:p>
            <a:pPr marL="457200" indent="-457200"/>
            <a:r>
              <a:rPr lang="en-US" i="1" dirty="0"/>
              <a:t>Lex </a:t>
            </a:r>
            <a:r>
              <a:rPr lang="en-US" i="1" dirty="0" err="1"/>
              <a:t>Talionis</a:t>
            </a:r>
            <a:r>
              <a:rPr lang="en-US" dirty="0"/>
              <a:t>: “eye for an </a:t>
            </a:r>
            <a:r>
              <a:rPr lang="en-US" dirty="0" smtClean="0"/>
              <a:t>eye</a:t>
            </a:r>
            <a:r>
              <a:rPr lang="en-US" dirty="0"/>
              <a:t>”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principle </a:t>
            </a:r>
            <a:r>
              <a:rPr lang="en-US" dirty="0"/>
              <a:t>of equal </a:t>
            </a:r>
            <a:r>
              <a:rPr lang="en-US" dirty="0" smtClean="0"/>
              <a:t>retribution</a:t>
            </a:r>
            <a:endParaRPr lang="en-US" dirty="0"/>
          </a:p>
        </p:txBody>
      </p:sp>
      <p:pic>
        <p:nvPicPr>
          <p:cNvPr id="4" name="Content Placeholder 3" descr="hammurab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207707"/>
            <a:ext cx="3636264" cy="54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of Hammurabi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“Then </a:t>
            </a:r>
            <a:r>
              <a:rPr lang="en-US" dirty="0" err="1" smtClean="0"/>
              <a:t>Anu</a:t>
            </a:r>
            <a:r>
              <a:rPr lang="en-US" dirty="0" smtClean="0"/>
              <a:t> and Bel called by name me, </a:t>
            </a:r>
          </a:p>
          <a:p>
            <a:pPr>
              <a:buNone/>
            </a:pPr>
            <a:r>
              <a:rPr lang="en-US" dirty="0" smtClean="0"/>
              <a:t>Hammurabi, the exalted prince, who </a:t>
            </a:r>
          </a:p>
          <a:p>
            <a:pPr>
              <a:buNone/>
            </a:pPr>
            <a:r>
              <a:rPr lang="en-US" dirty="0" smtClean="0"/>
              <a:t>feared God, to bring about the </a:t>
            </a:r>
          </a:p>
          <a:p>
            <a:pPr>
              <a:buNone/>
            </a:pPr>
            <a:r>
              <a:rPr lang="en-US" dirty="0" smtClean="0"/>
              <a:t>rule of righteousness in the land, </a:t>
            </a:r>
          </a:p>
          <a:p>
            <a:pPr>
              <a:buNone/>
            </a:pPr>
            <a:r>
              <a:rPr lang="en-US" dirty="0" smtClean="0"/>
              <a:t>to destroy the wicked and the </a:t>
            </a:r>
          </a:p>
          <a:p>
            <a:pPr>
              <a:buNone/>
            </a:pPr>
            <a:r>
              <a:rPr lang="en-US" dirty="0" smtClean="0"/>
              <a:t>evil-doers; </a:t>
            </a:r>
          </a:p>
          <a:p>
            <a:pPr>
              <a:buNone/>
            </a:pPr>
            <a:r>
              <a:rPr lang="en-US" dirty="0" smtClean="0"/>
              <a:t>so that the strong should not </a:t>
            </a:r>
          </a:p>
          <a:p>
            <a:pPr>
              <a:buNone/>
            </a:pPr>
            <a:r>
              <a:rPr lang="en-US" dirty="0" smtClean="0"/>
              <a:t>harm the weak; so that I should </a:t>
            </a:r>
          </a:p>
          <a:p>
            <a:pPr>
              <a:buNone/>
            </a:pPr>
            <a:r>
              <a:rPr lang="en-US" dirty="0" smtClean="0"/>
              <a:t>rule over the black-headed people </a:t>
            </a:r>
          </a:p>
          <a:p>
            <a:pPr>
              <a:buNone/>
            </a:pPr>
            <a:r>
              <a:rPr lang="en-US" dirty="0" smtClean="0"/>
              <a:t>like Shamash, and enlighten the </a:t>
            </a:r>
          </a:p>
          <a:p>
            <a:pPr>
              <a:buNone/>
            </a:pPr>
            <a:r>
              <a:rPr lang="en-US" dirty="0" smtClean="0"/>
              <a:t>land, to further the well-being of </a:t>
            </a:r>
          </a:p>
          <a:p>
            <a:pPr>
              <a:buNone/>
            </a:pPr>
            <a:r>
              <a:rPr lang="en-US" dirty="0" smtClean="0"/>
              <a:t>mankind.”</a:t>
            </a:r>
          </a:p>
        </p:txBody>
      </p:sp>
      <p:pic>
        <p:nvPicPr>
          <p:cNvPr id="4" name="Picture 3" descr="Hammurabi_Co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76155" y="1371600"/>
            <a:ext cx="416784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92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Shang Dynasty (1766-1122BCE)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190658"/>
            <a:ext cx="5791200" cy="5591142"/>
          </a:xfrm>
        </p:spPr>
      </p:pic>
    </p:spTree>
    <p:extLst>
      <p:ext uri="{BB962C8B-B14F-4D97-AF65-F5344CB8AC3E}">
        <p14:creationId xmlns:p14="http://schemas.microsoft.com/office/powerpoint/2010/main" val="74811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Shang Ancestor Worship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 – supreme deity</a:t>
            </a:r>
          </a:p>
          <a:p>
            <a:r>
              <a:rPr lang="en-US" dirty="0" smtClean="0"/>
              <a:t>Deceased live in realm</a:t>
            </a:r>
          </a:p>
          <a:p>
            <a:pPr marL="0" indent="0">
              <a:buNone/>
            </a:pPr>
            <a:r>
              <a:rPr lang="en-US" dirty="0" smtClean="0"/>
              <a:t>with Di</a:t>
            </a:r>
          </a:p>
          <a:p>
            <a:r>
              <a:rPr lang="en-US" dirty="0" smtClean="0"/>
              <a:t>Heavenly Hierarchy</a:t>
            </a:r>
          </a:p>
          <a:p>
            <a:r>
              <a:rPr lang="en-US" dirty="0" smtClean="0"/>
              <a:t>Ancestors of king have </a:t>
            </a:r>
          </a:p>
          <a:p>
            <a:pPr marL="0" indent="0">
              <a:buNone/>
            </a:pPr>
            <a:r>
              <a:rPr lang="en-US" dirty="0" smtClean="0"/>
              <a:t>closer connection to Di</a:t>
            </a:r>
          </a:p>
          <a:p>
            <a:r>
              <a:rPr lang="en-US" dirty="0" smtClean="0"/>
              <a:t>Justify authoritarian rule</a:t>
            </a:r>
            <a:endParaRPr lang="en-US" dirty="0"/>
          </a:p>
        </p:txBody>
      </p:sp>
      <p:pic>
        <p:nvPicPr>
          <p:cNvPr id="6" name="Content Placeholder 3" descr="Oracle_Bonepit.jpg"/>
          <p:cNvPicPr>
            <a:picLocks noChangeAspect="1"/>
          </p:cNvPicPr>
          <p:nvPr/>
        </p:nvPicPr>
        <p:blipFill>
          <a:blip r:embed="rId2"/>
          <a:srcRect l="-24194" r="-24194"/>
          <a:stretch>
            <a:fillRect/>
          </a:stretch>
        </p:blipFill>
        <p:spPr>
          <a:xfrm>
            <a:off x="4775838" y="1219201"/>
            <a:ext cx="5265096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871" y="4114800"/>
            <a:ext cx="3508129" cy="26310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6096000"/>
            <a:ext cx="4421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Oracle bones, earliest Chinese writing system</a:t>
            </a:r>
          </a:p>
          <a:p>
            <a:r>
              <a:rPr lang="en-US" dirty="0" smtClean="0"/>
              <a:t>Tomb of Queen Fu </a:t>
            </a:r>
            <a:r>
              <a:rPr lang="en-US" dirty="0" err="1" smtClean="0"/>
              <a:t>Hao</a:t>
            </a:r>
            <a:r>
              <a:rPr lang="en-US" dirty="0" smtClean="0"/>
              <a:t> (d. ca. 1200 BCE)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Zhou Dynasty (1122-256BCE)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Vassals of Shang in West</a:t>
            </a:r>
          </a:p>
          <a:p>
            <a:r>
              <a:rPr lang="en-US" dirty="0" smtClean="0"/>
              <a:t>1045BCE - Wu overthrows Shang</a:t>
            </a:r>
          </a:p>
          <a:p>
            <a:r>
              <a:rPr lang="en-US" i="1" dirty="0" err="1" smtClean="0"/>
              <a:t>Shu</a:t>
            </a:r>
            <a:r>
              <a:rPr lang="en-US" i="1" dirty="0" smtClean="0"/>
              <a:t> Jing</a:t>
            </a:r>
            <a:r>
              <a:rPr lang="en-US" dirty="0" smtClean="0"/>
              <a:t> – </a:t>
            </a:r>
            <a:r>
              <a:rPr lang="en-US" i="1" dirty="0" smtClean="0"/>
              <a:t>Book of Documents</a:t>
            </a:r>
            <a:endParaRPr lang="en-US" dirty="0" smtClean="0"/>
          </a:p>
          <a:p>
            <a:r>
              <a:rPr lang="en-US" dirty="0" smtClean="0"/>
              <a:t>“Mandate of Heaven”</a:t>
            </a:r>
          </a:p>
          <a:p>
            <a:r>
              <a:rPr lang="en-US" dirty="0" smtClean="0"/>
              <a:t>Is this an accurate source for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 rise of the Zhou Dynasty?</a:t>
            </a:r>
          </a:p>
          <a:p>
            <a:r>
              <a:rPr lang="en-US" dirty="0" smtClean="0"/>
              <a:t>Are there better sources?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219200"/>
            <a:ext cx="2636520" cy="3629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404313"/>
            <a:ext cx="2667000" cy="24319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6096000"/>
            <a:ext cx="3393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Painting on silk ca. 6</a:t>
            </a:r>
            <a:r>
              <a:rPr lang="en-US" baseline="30000" dirty="0" smtClean="0"/>
              <a:t>th</a:t>
            </a:r>
            <a:r>
              <a:rPr lang="en-US" dirty="0" smtClean="0"/>
              <a:t> century BCE</a:t>
            </a:r>
          </a:p>
          <a:p>
            <a:r>
              <a:rPr lang="en-US" dirty="0" smtClean="0"/>
              <a:t>Mirror holder, ca. 1000 BCE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Warring States (ca. 475-221BCE)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arring_States_map.jpg"/>
          <p:cNvPicPr>
            <a:picLocks noChangeAspect="1"/>
          </p:cNvPicPr>
          <p:nvPr/>
        </p:nvPicPr>
        <p:blipFill>
          <a:blip r:embed="rId2"/>
          <a:srcRect l="-33653" r="-33653"/>
          <a:stretch>
            <a:fillRect/>
          </a:stretch>
        </p:blipFill>
        <p:spPr>
          <a:xfrm>
            <a:off x="-457200" y="1219200"/>
            <a:ext cx="10058507" cy="55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Warring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Darkness and destruction </a:t>
            </a:r>
          </a:p>
          <a:p>
            <a:pPr marL="0" indent="0">
              <a:buNone/>
            </a:pPr>
            <a:r>
              <a:rPr lang="en-US" dirty="0" smtClean="0"/>
              <a:t>or golden age?</a:t>
            </a:r>
          </a:p>
          <a:p>
            <a:r>
              <a:rPr lang="en-US" dirty="0" smtClean="0"/>
              <a:t>Confucianism and </a:t>
            </a:r>
          </a:p>
          <a:p>
            <a:pPr marL="0" indent="0">
              <a:buNone/>
            </a:pPr>
            <a:r>
              <a:rPr lang="en-US" dirty="0" smtClean="0"/>
              <a:t>Daoism</a:t>
            </a:r>
          </a:p>
          <a:p>
            <a:r>
              <a:rPr lang="en-US" dirty="0" smtClean="0"/>
              <a:t>Record keeping</a:t>
            </a:r>
          </a:p>
          <a:p>
            <a:r>
              <a:rPr lang="en-US" dirty="0" smtClean="0"/>
              <a:t>Iron working</a:t>
            </a:r>
          </a:p>
          <a:p>
            <a:r>
              <a:rPr lang="en-US" dirty="0" smtClean="0"/>
              <a:t>Sun Tzu – </a:t>
            </a:r>
            <a:r>
              <a:rPr lang="en-US" i="1" dirty="0" smtClean="0"/>
              <a:t>The Art of War</a:t>
            </a:r>
            <a:endParaRPr lang="en-US" dirty="0" smtClean="0"/>
          </a:p>
          <a:p>
            <a:r>
              <a:rPr lang="en-US" dirty="0" smtClean="0"/>
              <a:t>“chivalry”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141851"/>
            <a:ext cx="3962400" cy="2639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422" y="1447800"/>
            <a:ext cx="3997377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Persian Empires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Persian Empires</a:t>
            </a:r>
          </a:p>
          <a:p>
            <a:pPr lvl="1"/>
            <a:r>
              <a:rPr lang="en-US" dirty="0" err="1" smtClean="0"/>
              <a:t>Achaemenids</a:t>
            </a:r>
            <a:r>
              <a:rPr lang="en-US" dirty="0" smtClean="0"/>
              <a:t> (r. 550-330 BCE)</a:t>
            </a:r>
          </a:p>
          <a:p>
            <a:pPr lvl="1"/>
            <a:r>
              <a:rPr lang="en-US" dirty="0" smtClean="0"/>
              <a:t>Alexander the Great and the </a:t>
            </a:r>
          </a:p>
          <a:p>
            <a:pPr marL="457200" lvl="1" indent="0">
              <a:buNone/>
            </a:pPr>
            <a:r>
              <a:rPr lang="en-US" dirty="0" smtClean="0"/>
              <a:t>Seleucids (r. 312-248 BCE)</a:t>
            </a:r>
          </a:p>
          <a:p>
            <a:pPr lvl="1"/>
            <a:r>
              <a:rPr lang="en-US" dirty="0" smtClean="0"/>
              <a:t>Parthians (r. 248 BCE – 224 CE)</a:t>
            </a:r>
          </a:p>
          <a:p>
            <a:pPr lvl="1"/>
            <a:r>
              <a:rPr lang="en-US" dirty="0" smtClean="0"/>
              <a:t>Sasanians (r. 224 – 651)</a:t>
            </a:r>
            <a:endParaRPr lang="en-US" dirty="0"/>
          </a:p>
          <a:p>
            <a:r>
              <a:rPr lang="en-US" dirty="0" smtClean="0"/>
              <a:t>Arab-Muslim Conquest (633-651)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59" y="762000"/>
            <a:ext cx="2547482" cy="34266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58" y="4343400"/>
            <a:ext cx="2547481" cy="24710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378" y="6019800"/>
            <a:ext cx="517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Cyrus the Great – founder of the </a:t>
            </a:r>
            <a:r>
              <a:rPr lang="en-US" dirty="0" err="1" smtClean="0"/>
              <a:t>Achaemenid</a:t>
            </a:r>
            <a:r>
              <a:rPr lang="en-US" dirty="0" smtClean="0"/>
              <a:t> Empire</a:t>
            </a:r>
          </a:p>
          <a:p>
            <a:r>
              <a:rPr lang="en-US" dirty="0" err="1" smtClean="0"/>
              <a:t>Yazdgird</a:t>
            </a:r>
            <a:r>
              <a:rPr lang="en-US" dirty="0" smtClean="0"/>
              <a:t> III – Last Sasanian </a:t>
            </a:r>
            <a:r>
              <a:rPr lang="en-US" dirty="0" err="1" smtClean="0"/>
              <a:t>Shahanshah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28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Shahnameh</a:t>
            </a:r>
            <a:r>
              <a:rPr lang="en-US" dirty="0" smtClean="0"/>
              <a:t> of </a:t>
            </a:r>
            <a:r>
              <a:rPr lang="en-US" dirty="0" err="1" smtClean="0"/>
              <a:t>Ferdowsi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“History” of pre-Islamic </a:t>
            </a:r>
          </a:p>
          <a:p>
            <a:pPr marL="0" indent="0">
              <a:buNone/>
            </a:pPr>
            <a:r>
              <a:rPr lang="en-US" dirty="0" smtClean="0"/>
              <a:t>Iran – “Book of Kings”</a:t>
            </a:r>
          </a:p>
          <a:p>
            <a:r>
              <a:rPr lang="en-US" dirty="0" smtClean="0"/>
              <a:t>Abu ‘l-</a:t>
            </a:r>
            <a:r>
              <a:rPr lang="en-US" dirty="0" err="1" smtClean="0"/>
              <a:t>Qasim</a:t>
            </a:r>
            <a:r>
              <a:rPr lang="en-US" dirty="0" smtClean="0"/>
              <a:t> </a:t>
            </a:r>
            <a:r>
              <a:rPr lang="en-US" dirty="0" err="1" smtClean="0"/>
              <a:t>Ferdowsi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(940-1020)</a:t>
            </a:r>
          </a:p>
          <a:p>
            <a:r>
              <a:rPr lang="en-US" dirty="0" smtClean="0"/>
              <a:t>50,000+ rhymed verses</a:t>
            </a:r>
          </a:p>
          <a:p>
            <a:r>
              <a:rPr lang="en-US" dirty="0" smtClean="0"/>
              <a:t>Mythical Age</a:t>
            </a:r>
          </a:p>
          <a:p>
            <a:r>
              <a:rPr lang="en-US" dirty="0" smtClean="0"/>
              <a:t>Heroic Age</a:t>
            </a:r>
          </a:p>
          <a:p>
            <a:r>
              <a:rPr lang="en-US" dirty="0" smtClean="0"/>
              <a:t>Alexander the Great</a:t>
            </a:r>
          </a:p>
          <a:p>
            <a:r>
              <a:rPr lang="en-US" dirty="0" smtClean="0"/>
              <a:t>Historical 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19200"/>
            <a:ext cx="4484914" cy="553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57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Persian-Islamic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Samanids</a:t>
            </a:r>
            <a:r>
              <a:rPr lang="en-US" dirty="0" smtClean="0"/>
              <a:t> (r. 819-999)</a:t>
            </a:r>
          </a:p>
          <a:p>
            <a:pPr lvl="1"/>
            <a:r>
              <a:rPr lang="en-US" dirty="0" smtClean="0"/>
              <a:t>Rulers in Central Asia</a:t>
            </a:r>
          </a:p>
          <a:p>
            <a:pPr lvl="1"/>
            <a:r>
              <a:rPr lang="en-US" dirty="0" smtClean="0"/>
              <a:t>Descendants of pre-Islamic nobility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ndependence from Iraq</a:t>
            </a:r>
          </a:p>
          <a:p>
            <a:pPr lvl="1"/>
            <a:r>
              <a:rPr lang="en-US" dirty="0" smtClean="0"/>
              <a:t>Mix Persian kingship </a:t>
            </a:r>
          </a:p>
          <a:p>
            <a:pPr marL="457200" lvl="1" indent="0">
              <a:buNone/>
            </a:pPr>
            <a:r>
              <a:rPr lang="en-US" dirty="0" smtClean="0"/>
              <a:t>with Muslim piety</a:t>
            </a:r>
          </a:p>
          <a:p>
            <a:r>
              <a:rPr lang="en-US" dirty="0" smtClean="0"/>
              <a:t>New Persian – Persian </a:t>
            </a:r>
          </a:p>
          <a:p>
            <a:pPr marL="0" indent="0">
              <a:buNone/>
            </a:pPr>
            <a:r>
              <a:rPr lang="en-US" dirty="0" smtClean="0"/>
              <a:t>in Arabic script</a:t>
            </a:r>
          </a:p>
          <a:p>
            <a:r>
              <a:rPr lang="en-US" dirty="0" smtClean="0"/>
              <a:t>Renewed interest in</a:t>
            </a:r>
          </a:p>
          <a:p>
            <a:pPr marL="0" indent="0">
              <a:buNone/>
            </a:pPr>
            <a:r>
              <a:rPr lang="en-US" dirty="0" smtClean="0"/>
              <a:t>Persian identity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239479"/>
            <a:ext cx="4214078" cy="31605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6400038"/>
            <a:ext cx="6199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Monument to </a:t>
            </a:r>
            <a:r>
              <a:rPr lang="en-US" dirty="0" err="1" smtClean="0"/>
              <a:t>Isma`il</a:t>
            </a:r>
            <a:r>
              <a:rPr lang="en-US" dirty="0" smtClean="0"/>
              <a:t> b. Ahmad al-</a:t>
            </a:r>
            <a:r>
              <a:rPr lang="en-US" dirty="0" err="1" smtClean="0"/>
              <a:t>Samani</a:t>
            </a:r>
            <a:r>
              <a:rPr lang="en-US" dirty="0" smtClean="0"/>
              <a:t> (r. 892-907), Tajikistan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264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Shahnameh</a:t>
            </a:r>
            <a:r>
              <a:rPr lang="en-US" dirty="0" smtClean="0"/>
              <a:t> as Mirror for Princes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Royal </a:t>
            </a:r>
            <a:r>
              <a:rPr lang="en-US" i="1" dirty="0" err="1" smtClean="0"/>
              <a:t>farr</a:t>
            </a:r>
            <a:r>
              <a:rPr lang="en-US" dirty="0" smtClean="0"/>
              <a:t> – divine right of </a:t>
            </a:r>
          </a:p>
          <a:p>
            <a:pPr marL="0" indent="0">
              <a:buNone/>
            </a:pPr>
            <a:r>
              <a:rPr lang="en-US" dirty="0" smtClean="0"/>
              <a:t>kings</a:t>
            </a:r>
          </a:p>
          <a:p>
            <a:pPr lvl="1"/>
            <a:r>
              <a:rPr lang="en-US" dirty="0" smtClean="0"/>
              <a:t>All kings must have it</a:t>
            </a:r>
          </a:p>
          <a:p>
            <a:pPr lvl="1"/>
            <a:r>
              <a:rPr lang="en-US" dirty="0" smtClean="0"/>
              <a:t>Kings who misbehave can lose it</a:t>
            </a:r>
            <a:endParaRPr lang="en-US" dirty="0"/>
          </a:p>
          <a:p>
            <a:r>
              <a:rPr lang="en-US" dirty="0" smtClean="0"/>
              <a:t>Tales of legendary kings set </a:t>
            </a:r>
          </a:p>
          <a:p>
            <a:pPr marL="0" indent="0">
              <a:buNone/>
            </a:pPr>
            <a:r>
              <a:rPr lang="en-US" dirty="0" smtClean="0"/>
              <a:t>the model for rulers both good </a:t>
            </a:r>
          </a:p>
          <a:p>
            <a:pPr marL="0" indent="0">
              <a:buNone/>
            </a:pPr>
            <a:r>
              <a:rPr lang="en-US" dirty="0" smtClean="0"/>
              <a:t>and bad</a:t>
            </a:r>
          </a:p>
          <a:p>
            <a:r>
              <a:rPr lang="en-US" dirty="0" smtClean="0"/>
              <a:t>Establishes a model of Persian </a:t>
            </a:r>
          </a:p>
          <a:p>
            <a:pPr marL="0" indent="0">
              <a:buNone/>
            </a:pPr>
            <a:r>
              <a:rPr lang="en-US" dirty="0" smtClean="0"/>
              <a:t>kingship</a:t>
            </a:r>
          </a:p>
          <a:p>
            <a:r>
              <a:rPr lang="en-US" dirty="0" smtClean="0"/>
              <a:t>Not entirely compatible with </a:t>
            </a:r>
          </a:p>
          <a:p>
            <a:pPr marL="0" indent="0">
              <a:buNone/>
            </a:pPr>
            <a:r>
              <a:rPr lang="en-US" dirty="0" smtClean="0"/>
              <a:t>Islam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328" y="1485041"/>
            <a:ext cx="3471672" cy="522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8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Work with the </a:t>
            </a:r>
            <a:r>
              <a:rPr lang="en-US" i="1" dirty="0" err="1" smtClean="0"/>
              <a:t>Shahnameh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447799"/>
            <a:ext cx="2971800" cy="52517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47800"/>
            <a:ext cx="3505200" cy="532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53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429000"/>
            <a:ext cx="4450620" cy="33528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1"/>
            <a:ext cx="4444766" cy="33528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819" y="3429000"/>
            <a:ext cx="4444767" cy="335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819" y="76201"/>
            <a:ext cx="445350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44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725</Words>
  <Application>Microsoft Office PowerPoint</Application>
  <PresentationFormat>On-screen Show (4:3)</PresentationFormat>
  <Paragraphs>164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The Origins of Kingship and Mytho-History</vt:lpstr>
      <vt:lpstr>What is History?</vt:lpstr>
      <vt:lpstr>History vs. Prehistory</vt:lpstr>
      <vt:lpstr>The Standard of Ur (~2600BCE)</vt:lpstr>
      <vt:lpstr>The Standard of Ur</vt:lpstr>
      <vt:lpstr>Problems of Written Sources</vt:lpstr>
      <vt:lpstr>Mytho-History</vt:lpstr>
      <vt:lpstr>Mesopotamia</vt:lpstr>
      <vt:lpstr>Tigris Farmland (modern)</vt:lpstr>
      <vt:lpstr>Sumer</vt:lpstr>
      <vt:lpstr>Akkadian Empire (2334-2154BCE)</vt:lpstr>
      <vt:lpstr>Hammurapi (r. 1792-1750 BCE)</vt:lpstr>
      <vt:lpstr>Code of Hammurabi</vt:lpstr>
      <vt:lpstr>Shang Dynasty (1766-1122BCE)</vt:lpstr>
      <vt:lpstr>Shang Ancestor Worship</vt:lpstr>
      <vt:lpstr>Zhou Dynasty (1122-256BCE)</vt:lpstr>
      <vt:lpstr>Warring States (ca. 475-221BCE)</vt:lpstr>
      <vt:lpstr>Warring States</vt:lpstr>
      <vt:lpstr>The Persian Empires</vt:lpstr>
      <vt:lpstr>Shahnameh of Ferdowsi</vt:lpstr>
      <vt:lpstr>Persian-Islamic culture</vt:lpstr>
      <vt:lpstr>Shahnameh as Mirror for Princes</vt:lpstr>
      <vt:lpstr>How Do We Work with the Shahnameh?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Origins of Kingship and Mytho-History</dc:title>
  <dc:creator>Rob</dc:creator>
  <cp:lastModifiedBy>haugrt</cp:lastModifiedBy>
  <cp:revision>15</cp:revision>
  <dcterms:created xsi:type="dcterms:W3CDTF">2014-09-02T19:55:34Z</dcterms:created>
  <dcterms:modified xsi:type="dcterms:W3CDTF">2014-09-03T14:40:11Z</dcterms:modified>
</cp:coreProperties>
</file>