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9" r:id="rId13"/>
    <p:sldId id="275" r:id="rId14"/>
    <p:sldId id="276" r:id="rId15"/>
    <p:sldId id="277" r:id="rId16"/>
    <p:sldId id="272" r:id="rId17"/>
    <p:sldId id="278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78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6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7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9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5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4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9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9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6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2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3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8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60E5-BB59-4AFC-AABC-A8CC4FB65250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0D37D-D562-4E7E-98D3-270C85203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0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did you become King then?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8/27/14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2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king?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538" y="1219200"/>
            <a:ext cx="4634262" cy="4634262"/>
          </a:xfrm>
        </p:spPr>
      </p:pic>
      <p:sp>
        <p:nvSpPr>
          <p:cNvPr id="5" name="TextBox 4"/>
          <p:cNvSpPr txBox="1"/>
          <p:nvPr/>
        </p:nvSpPr>
        <p:spPr>
          <a:xfrm>
            <a:off x="4495800" y="5867400"/>
            <a:ext cx="47012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(clockwise) King Tut, King Carl XVI </a:t>
            </a:r>
            <a:r>
              <a:rPr lang="en-US" dirty="0" err="1" smtClean="0"/>
              <a:t>Gustaf</a:t>
            </a:r>
            <a:r>
              <a:rPr lang="en-US" dirty="0" smtClean="0"/>
              <a:t> and </a:t>
            </a:r>
          </a:p>
          <a:p>
            <a:r>
              <a:rPr lang="en-US" dirty="0" smtClean="0"/>
              <a:t>Queen Silvia of Sweden, the King of Rock ‘n Roll,</a:t>
            </a:r>
          </a:p>
          <a:p>
            <a:r>
              <a:rPr lang="en-US" dirty="0"/>
              <a:t>a</a:t>
            </a:r>
            <a:r>
              <a:rPr lang="en-US" dirty="0" smtClean="0"/>
              <a:t>nd the Burger King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6" y="1219200"/>
            <a:ext cx="4267200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70" y="4419600"/>
            <a:ext cx="2438400" cy="2438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170" y="3947982"/>
            <a:ext cx="1899630" cy="298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5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makes a monarchy different?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7" y="1143001"/>
            <a:ext cx="3938273" cy="2666999"/>
          </a:xfrm>
        </p:spPr>
      </p:pic>
      <p:sp>
        <p:nvSpPr>
          <p:cNvPr id="8" name="TextBox 7"/>
          <p:cNvSpPr txBox="1"/>
          <p:nvPr/>
        </p:nvSpPr>
        <p:spPr>
          <a:xfrm>
            <a:off x="152400" y="6248400"/>
            <a:ext cx="8209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 President Barack Obama, Chinese President Xi </a:t>
            </a:r>
            <a:r>
              <a:rPr lang="en-US" dirty="0" err="1" smtClean="0"/>
              <a:t>Jinping</a:t>
            </a:r>
            <a:r>
              <a:rPr lang="en-US" dirty="0" smtClean="0"/>
              <a:t>, Iranian Supreme Leader Ali </a:t>
            </a:r>
          </a:p>
          <a:p>
            <a:r>
              <a:rPr lang="en-US" dirty="0" smtClean="0"/>
              <a:t>Khamenei, and British Prime Minister David Cameron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143000"/>
            <a:ext cx="4294322" cy="2667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04" y="3810000"/>
            <a:ext cx="4342357" cy="2438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136" y="3811128"/>
            <a:ext cx="3891064" cy="243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Present and the Past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781411" cy="4724399"/>
          </a:xfrm>
        </p:spPr>
      </p:pic>
    </p:spTree>
    <p:extLst>
      <p:ext uri="{BB962C8B-B14F-4D97-AF65-F5344CB8AC3E}">
        <p14:creationId xmlns:p14="http://schemas.microsoft.com/office/powerpoint/2010/main" val="19392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upreme authority within a territory</a:t>
            </a:r>
          </a:p>
          <a:p>
            <a:r>
              <a:rPr lang="en-US" dirty="0" smtClean="0"/>
              <a:t>Embodied in a state</a:t>
            </a:r>
          </a:p>
          <a:p>
            <a:r>
              <a:rPr lang="en-US" dirty="0" smtClean="0"/>
              <a:t>Territoriality – membership defined by residence within borders</a:t>
            </a:r>
          </a:p>
          <a:p>
            <a:r>
              <a:rPr lang="en-US" dirty="0" smtClean="0"/>
              <a:t>Trumps kinship, religion, tribe, feudal ties,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3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9600"/>
            <a:ext cx="8934314" cy="5323362"/>
          </a:xfrm>
        </p:spPr>
      </p:pic>
    </p:spTree>
    <p:extLst>
      <p:ext uri="{BB962C8B-B14F-4D97-AF65-F5344CB8AC3E}">
        <p14:creationId xmlns:p14="http://schemas.microsoft.com/office/powerpoint/2010/main" val="252894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Supreme authority</a:t>
            </a:r>
          </a:p>
          <a:p>
            <a:r>
              <a:rPr lang="en-US" dirty="0" smtClean="0"/>
              <a:t>The state does not share authority</a:t>
            </a:r>
          </a:p>
          <a:p>
            <a:r>
              <a:rPr lang="en-US" dirty="0" smtClean="0"/>
              <a:t>State authority trumps other authorities</a:t>
            </a:r>
          </a:p>
          <a:p>
            <a:r>
              <a:rPr lang="en-US" dirty="0" smtClean="0"/>
              <a:t>Supremacy Clause: US Constitution, Article Six, Clause 2</a:t>
            </a:r>
          </a:p>
          <a:p>
            <a:pPr marL="0" indent="0">
              <a:buNone/>
            </a:pPr>
            <a:r>
              <a:rPr lang="en-US" dirty="0" smtClean="0"/>
              <a:t>“This Constitution, and the Laws of the United States which shall be made in pursuance thereof; and all treaties made, or which shall be made, under the authority of the United States, shall be the supreme law of the land; and the judges in every state shall be bound thereby, anything in the constitution or laws of any state to the contrary notwithstanding.”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0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The King’s Two Bodies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c</a:t>
            </a:r>
            <a:r>
              <a:rPr lang="en-US" i="1" dirty="0" smtClean="0"/>
              <a:t>orpus </a:t>
            </a:r>
            <a:r>
              <a:rPr lang="en-US" i="1" dirty="0" err="1" smtClean="0"/>
              <a:t>naturale</a:t>
            </a:r>
            <a:r>
              <a:rPr lang="en-US" i="1" dirty="0" smtClean="0"/>
              <a:t> </a:t>
            </a:r>
            <a:r>
              <a:rPr lang="en-US" dirty="0" smtClean="0"/>
              <a:t>vs. </a:t>
            </a:r>
            <a:r>
              <a:rPr lang="en-US" i="1" dirty="0" smtClean="0"/>
              <a:t>corpus </a:t>
            </a:r>
          </a:p>
          <a:p>
            <a:pPr marL="0" indent="0">
              <a:buNone/>
            </a:pPr>
            <a:r>
              <a:rPr lang="en-US" i="1" dirty="0" err="1" smtClean="0"/>
              <a:t>mysticum</a:t>
            </a:r>
            <a:endParaRPr lang="en-US" dirty="0" smtClean="0"/>
          </a:p>
          <a:p>
            <a:r>
              <a:rPr lang="en-US" dirty="0" smtClean="0"/>
              <a:t>Collective social </a:t>
            </a:r>
          </a:p>
          <a:p>
            <a:pPr marL="0" indent="0">
              <a:buNone/>
            </a:pPr>
            <a:r>
              <a:rPr lang="en-US" dirty="0" smtClean="0"/>
              <a:t>organizations have an </a:t>
            </a:r>
          </a:p>
          <a:p>
            <a:pPr marL="0" indent="0">
              <a:buNone/>
            </a:pPr>
            <a:r>
              <a:rPr lang="en-US" dirty="0" smtClean="0"/>
              <a:t>enduring essence</a:t>
            </a:r>
          </a:p>
          <a:p>
            <a:r>
              <a:rPr lang="en-US" dirty="0" smtClean="0"/>
              <a:t>A king has a mortal body…</a:t>
            </a:r>
          </a:p>
          <a:p>
            <a:r>
              <a:rPr lang="en-US" dirty="0" smtClean="0"/>
              <a:t>and a enduring, </a:t>
            </a:r>
          </a:p>
          <a:p>
            <a:pPr marL="0" indent="0">
              <a:buNone/>
            </a:pPr>
            <a:r>
              <a:rPr lang="en-US" dirty="0" smtClean="0"/>
              <a:t>supernatural body.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43000"/>
            <a:ext cx="3657600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6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King’s Two Bodies</a:t>
            </a:r>
            <a:r>
              <a:rPr lang="en-US" dirty="0" smtClean="0"/>
              <a:t> Today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4270696" cy="5334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55" y="1371600"/>
            <a:ext cx="454624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King’s Two Bodies</a:t>
            </a:r>
            <a:r>
              <a:rPr lang="en-US" dirty="0" smtClean="0"/>
              <a:t> Today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8" y="2057400"/>
            <a:ext cx="4876800" cy="3657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84" y="1371600"/>
            <a:ext cx="415578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2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Sovereignty in the Medieval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supreme authority?</a:t>
            </a:r>
          </a:p>
          <a:p>
            <a:pPr lvl="1"/>
            <a:r>
              <a:rPr lang="en-US" dirty="0" smtClean="0"/>
              <a:t>Kinship circles</a:t>
            </a:r>
          </a:p>
          <a:p>
            <a:pPr lvl="1"/>
            <a:r>
              <a:rPr lang="en-US" dirty="0" smtClean="0"/>
              <a:t>“Feudal” ties</a:t>
            </a:r>
          </a:p>
          <a:p>
            <a:pPr lvl="1"/>
            <a:r>
              <a:rPr lang="en-US" dirty="0" smtClean="0"/>
              <a:t>The church and other alternative authorities</a:t>
            </a:r>
          </a:p>
          <a:p>
            <a:pPr lvl="1"/>
            <a:r>
              <a:rPr lang="en-US" dirty="0" smtClean="0"/>
              <a:t>Tribes </a:t>
            </a:r>
            <a:endParaRPr lang="en-US" dirty="0"/>
          </a:p>
          <a:p>
            <a:r>
              <a:rPr lang="en-US" dirty="0" smtClean="0"/>
              <a:t>All people are responsible to multiple authorities.</a:t>
            </a:r>
          </a:p>
          <a:p>
            <a:r>
              <a:rPr lang="en-US" dirty="0" smtClean="0"/>
              <a:t>Patchwork of sovereignties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9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Feudal System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87715"/>
            <a:ext cx="6553200" cy="5611955"/>
          </a:xfrm>
        </p:spPr>
      </p:pic>
    </p:spTree>
    <p:extLst>
      <p:ext uri="{BB962C8B-B14F-4D97-AF65-F5344CB8AC3E}">
        <p14:creationId xmlns:p14="http://schemas.microsoft.com/office/powerpoint/2010/main" val="92609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Sovereignty in the Medieval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territoriality?</a:t>
            </a:r>
          </a:p>
          <a:p>
            <a:r>
              <a:rPr lang="en-US" dirty="0" smtClean="0"/>
              <a:t>Are identity and rights defined by residence?</a:t>
            </a:r>
          </a:p>
          <a:p>
            <a:r>
              <a:rPr lang="en-US" dirty="0" smtClean="0"/>
              <a:t>Is sovereignty determined by boundaries?</a:t>
            </a:r>
          </a:p>
          <a:p>
            <a:r>
              <a:rPr lang="en-US" dirty="0" smtClean="0"/>
              <a:t>Do states with boundaries even exist?</a:t>
            </a:r>
          </a:p>
          <a:p>
            <a:r>
              <a:rPr lang="en-US" dirty="0" smtClean="0"/>
              <a:t>Citizens vs. subjects</a:t>
            </a:r>
          </a:p>
          <a:p>
            <a:r>
              <a:rPr lang="en-US" dirty="0" smtClean="0"/>
              <a:t>The right to command and the right to be obeyed vs. coercive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78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Frankish Empire (481-814)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00200"/>
            <a:ext cx="6872402" cy="5207993"/>
          </a:xfrm>
        </p:spPr>
      </p:pic>
    </p:spTree>
    <p:extLst>
      <p:ext uri="{BB962C8B-B14F-4D97-AF65-F5344CB8AC3E}">
        <p14:creationId xmlns:p14="http://schemas.microsoft.com/office/powerpoint/2010/main" val="59875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Frankish Empire after Charlemagne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38636"/>
            <a:ext cx="7086600" cy="5368636"/>
          </a:xfrm>
        </p:spPr>
      </p:pic>
    </p:spTree>
    <p:extLst>
      <p:ext uri="{BB962C8B-B14F-4D97-AF65-F5344CB8AC3E}">
        <p14:creationId xmlns:p14="http://schemas.microsoft.com/office/powerpoint/2010/main" val="3626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Sovereignty in the Medieval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holder of sovereignty</a:t>
            </a:r>
          </a:p>
          <a:p>
            <a:pPr lvl="1"/>
            <a:r>
              <a:rPr lang="en-US" dirty="0" smtClean="0"/>
              <a:t>Single individual or close circle</a:t>
            </a:r>
          </a:p>
          <a:p>
            <a:pPr lvl="1"/>
            <a:r>
              <a:rPr lang="en-US" dirty="0" smtClean="0"/>
              <a:t>Constitution or legal system</a:t>
            </a:r>
          </a:p>
          <a:p>
            <a:r>
              <a:rPr lang="en-US" dirty="0" smtClean="0"/>
              <a:t>The absoluteness of sovereignty</a:t>
            </a:r>
          </a:p>
          <a:p>
            <a:pPr lvl="1"/>
            <a:r>
              <a:rPr lang="en-US" dirty="0" smtClean="0"/>
              <a:t>Are sovereigns bound by laws or are they above the law?</a:t>
            </a:r>
          </a:p>
          <a:p>
            <a:pPr lvl="1"/>
            <a:r>
              <a:rPr lang="en-US" dirty="0" smtClean="0"/>
              <a:t>Are these laws natural, divine, or man made?</a:t>
            </a:r>
          </a:p>
          <a:p>
            <a:r>
              <a:rPr lang="en-US" dirty="0" smtClean="0"/>
              <a:t>The right to command and the right to be obeyed vs. coercive power</a:t>
            </a:r>
          </a:p>
        </p:txBody>
      </p:sp>
    </p:spTree>
    <p:extLst>
      <p:ext uri="{BB962C8B-B14F-4D97-AF65-F5344CB8AC3E}">
        <p14:creationId xmlns:p14="http://schemas.microsoft.com/office/powerpoint/2010/main" val="3776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Sovereignty in the Medieval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dimensions of sovereignty</a:t>
            </a:r>
          </a:p>
          <a:p>
            <a:pPr lvl="1"/>
            <a:r>
              <a:rPr lang="en-US" dirty="0" smtClean="0"/>
              <a:t>Supreme authority within boundaries</a:t>
            </a:r>
          </a:p>
          <a:p>
            <a:r>
              <a:rPr lang="en-US" dirty="0" smtClean="0"/>
              <a:t>External dimensions of sovereignty</a:t>
            </a:r>
          </a:p>
          <a:p>
            <a:pPr lvl="1"/>
            <a:r>
              <a:rPr lang="en-US" dirty="0" smtClean="0"/>
              <a:t>Are outsiders able to interfere within boundaries?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Investiture Controversy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-12</a:t>
            </a:r>
            <a:r>
              <a:rPr lang="en-US" baseline="30000" dirty="0" smtClean="0"/>
              <a:t>th</a:t>
            </a:r>
            <a:r>
              <a:rPr lang="en-US" dirty="0" smtClean="0"/>
              <a:t> century rivalry between </a:t>
            </a:r>
          </a:p>
          <a:p>
            <a:pPr marL="0" indent="0">
              <a:buNone/>
            </a:pPr>
            <a:r>
              <a:rPr lang="en-US" dirty="0" smtClean="0"/>
              <a:t>Popes and Holy Roman Emperors</a:t>
            </a:r>
          </a:p>
          <a:p>
            <a:r>
              <a:rPr lang="en-US" dirty="0" smtClean="0"/>
              <a:t>Who has the right to appoint </a:t>
            </a:r>
          </a:p>
          <a:p>
            <a:pPr marL="0" indent="0">
              <a:buNone/>
            </a:pPr>
            <a:r>
              <a:rPr lang="en-US" dirty="0" smtClean="0"/>
              <a:t>clergy and govern church </a:t>
            </a:r>
          </a:p>
          <a:p>
            <a:pPr marL="0" indent="0">
              <a:buNone/>
            </a:pPr>
            <a:r>
              <a:rPr lang="en-US" dirty="0" smtClean="0"/>
              <a:t>property?</a:t>
            </a:r>
          </a:p>
          <a:p>
            <a:r>
              <a:rPr lang="en-US" dirty="0" smtClean="0"/>
              <a:t>Popes appoint kings who </a:t>
            </a:r>
          </a:p>
          <a:p>
            <a:pPr marL="0" indent="0">
              <a:buNone/>
            </a:pPr>
            <a:r>
              <a:rPr lang="en-US" dirty="0" smtClean="0"/>
              <a:t>appoint clergy who appoint </a:t>
            </a:r>
          </a:p>
          <a:p>
            <a:pPr marL="0" indent="0">
              <a:buNone/>
            </a:pPr>
            <a:r>
              <a:rPr lang="en-US" dirty="0" smtClean="0"/>
              <a:t>popes…</a:t>
            </a:r>
          </a:p>
          <a:p>
            <a:r>
              <a:rPr lang="en-US" dirty="0" smtClean="0"/>
              <a:t>Popes may excommunicate </a:t>
            </a:r>
          </a:p>
          <a:p>
            <a:pPr marL="0" indent="0">
              <a:buNone/>
            </a:pPr>
            <a:r>
              <a:rPr lang="en-US" dirty="0" smtClean="0"/>
              <a:t>king</a:t>
            </a:r>
          </a:p>
          <a:p>
            <a:r>
              <a:rPr lang="en-US" dirty="0" smtClean="0"/>
              <a:t>Pope Gregory VII (r. 1073-1085): </a:t>
            </a:r>
          </a:p>
          <a:p>
            <a:r>
              <a:rPr lang="en-US" dirty="0" smtClean="0"/>
              <a:t>Assert church authority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47799"/>
            <a:ext cx="4378071" cy="501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3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 of Westphalia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Thirty Years War (1618-1648)</a:t>
            </a:r>
          </a:p>
          <a:p>
            <a:pPr lvl="1"/>
            <a:r>
              <a:rPr lang="en-US" dirty="0" smtClean="0"/>
              <a:t>War between states of the </a:t>
            </a:r>
          </a:p>
          <a:p>
            <a:pPr marL="457200" lvl="1" indent="0">
              <a:buNone/>
            </a:pPr>
            <a:r>
              <a:rPr lang="en-US" dirty="0" smtClean="0"/>
              <a:t>Holy Roman Empire</a:t>
            </a:r>
          </a:p>
          <a:p>
            <a:pPr lvl="1"/>
            <a:r>
              <a:rPr lang="en-US" dirty="0" smtClean="0"/>
              <a:t>Catholics vs. Protestants</a:t>
            </a:r>
          </a:p>
          <a:p>
            <a:pPr lvl="1"/>
            <a:r>
              <a:rPr lang="en-US" dirty="0" smtClean="0"/>
              <a:t>French Bourbons vs. </a:t>
            </a:r>
          </a:p>
          <a:p>
            <a:pPr marL="457200" lvl="1" indent="0">
              <a:buNone/>
            </a:pPr>
            <a:r>
              <a:rPr lang="en-US" dirty="0" smtClean="0"/>
              <a:t>Habsburgs</a:t>
            </a:r>
            <a:endParaRPr lang="en-US" dirty="0"/>
          </a:p>
          <a:p>
            <a:r>
              <a:rPr lang="en-US" dirty="0" smtClean="0"/>
              <a:t>Eighty Years War </a:t>
            </a:r>
          </a:p>
          <a:p>
            <a:pPr marL="0" indent="0">
              <a:buNone/>
            </a:pPr>
            <a:r>
              <a:rPr lang="en-US" dirty="0" smtClean="0"/>
              <a:t>(1568-1648)</a:t>
            </a:r>
          </a:p>
          <a:p>
            <a:pPr lvl="1"/>
            <a:r>
              <a:rPr lang="en-US" dirty="0" smtClean="0"/>
              <a:t>Dutch War of Independence</a:t>
            </a:r>
            <a:endParaRPr lang="en-US" dirty="0"/>
          </a:p>
          <a:p>
            <a:r>
              <a:rPr lang="en-US" dirty="0" smtClean="0"/>
              <a:t>Illegal to interfere within a </a:t>
            </a:r>
          </a:p>
          <a:p>
            <a:pPr marL="0" indent="0">
              <a:buNone/>
            </a:pPr>
            <a:r>
              <a:rPr lang="en-US" dirty="0" smtClean="0"/>
              <a:t>foreign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142" y="3890368"/>
            <a:ext cx="3985786" cy="3043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2" y="1204318"/>
            <a:ext cx="4017818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5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Can Claim Authority?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the basis for authority?</a:t>
            </a:r>
          </a:p>
          <a:p>
            <a:pPr lvl="1"/>
            <a:r>
              <a:rPr lang="en-US" dirty="0" smtClean="0"/>
              <a:t>Hereditary </a:t>
            </a:r>
          </a:p>
          <a:p>
            <a:pPr lvl="1"/>
            <a:r>
              <a:rPr lang="en-US" dirty="0" err="1" smtClean="0"/>
              <a:t>Kratocracy</a:t>
            </a:r>
            <a:r>
              <a:rPr lang="en-US" dirty="0" smtClean="0"/>
              <a:t> - rule by the strong</a:t>
            </a:r>
          </a:p>
          <a:p>
            <a:pPr lvl="1"/>
            <a:r>
              <a:rPr lang="en-US" dirty="0" smtClean="0"/>
              <a:t>Constitutional</a:t>
            </a:r>
          </a:p>
          <a:p>
            <a:pPr lvl="1"/>
            <a:r>
              <a:rPr lang="en-US" dirty="0" smtClean="0"/>
              <a:t>Federal, elective, or democratic</a:t>
            </a:r>
          </a:p>
          <a:p>
            <a:r>
              <a:rPr lang="en-US" dirty="0" smtClean="0"/>
              <a:t>Can you challenge authority?</a:t>
            </a:r>
          </a:p>
          <a:p>
            <a:pPr lvl="1"/>
            <a:r>
              <a:rPr lang="en-US" dirty="0" smtClean="0"/>
              <a:t>Colonies declaring independence</a:t>
            </a:r>
          </a:p>
          <a:p>
            <a:pPr lvl="1"/>
            <a:r>
              <a:rPr lang="en-US" dirty="0" smtClean="0"/>
              <a:t>Popular uprising</a:t>
            </a:r>
          </a:p>
          <a:p>
            <a:pPr lvl="1"/>
            <a:r>
              <a:rPr lang="en-US" dirty="0" smtClean="0"/>
              <a:t>Theocracies against secular rule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Take From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authority? Who is sovereign?</a:t>
            </a:r>
          </a:p>
          <a:p>
            <a:r>
              <a:rPr lang="en-US" dirty="0" smtClean="0"/>
              <a:t>What kind of authority do they have?</a:t>
            </a:r>
          </a:p>
          <a:p>
            <a:pPr lvl="1"/>
            <a:r>
              <a:rPr lang="en-US" dirty="0" smtClean="0"/>
              <a:t>Supreme or shared/contested?</a:t>
            </a:r>
          </a:p>
          <a:p>
            <a:pPr lvl="1"/>
            <a:r>
              <a:rPr lang="en-US" dirty="0" smtClean="0"/>
              <a:t>Territorial or limited by effective reach?</a:t>
            </a:r>
          </a:p>
          <a:p>
            <a:pPr lvl="1"/>
            <a:r>
              <a:rPr lang="en-US" dirty="0" smtClean="0"/>
              <a:t>Absolute or limited?</a:t>
            </a:r>
            <a:endParaRPr lang="en-US" dirty="0"/>
          </a:p>
          <a:p>
            <a:r>
              <a:rPr lang="en-US" dirty="0" smtClean="0"/>
              <a:t>What is the basis of their authority?</a:t>
            </a:r>
          </a:p>
          <a:p>
            <a:pPr lvl="1"/>
            <a:r>
              <a:rPr lang="en-US" dirty="0" smtClean="0"/>
              <a:t>Hereditary/traditional?</a:t>
            </a:r>
          </a:p>
          <a:p>
            <a:pPr lvl="1"/>
            <a:r>
              <a:rPr lang="en-US" dirty="0" smtClean="0"/>
              <a:t>Constitutional/legal?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98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603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How did you become King then?</vt:lpstr>
      <vt:lpstr>What is a king?</vt:lpstr>
      <vt:lpstr>What makes a monarchy different?</vt:lpstr>
      <vt:lpstr>The Present and the Past</vt:lpstr>
      <vt:lpstr>Sovereignty</vt:lpstr>
      <vt:lpstr>PowerPoint Presentation</vt:lpstr>
      <vt:lpstr>Sovereignty</vt:lpstr>
      <vt:lpstr>The King’s Two Bodies</vt:lpstr>
      <vt:lpstr>The King’s Two Bodies Today</vt:lpstr>
      <vt:lpstr>The King’s Two Bodies Today</vt:lpstr>
      <vt:lpstr>Sovereignty in the Medieval World</vt:lpstr>
      <vt:lpstr>The Feudal System</vt:lpstr>
      <vt:lpstr>Sovereignty in the Medieval World</vt:lpstr>
      <vt:lpstr>The Frankish Empire (481-814)</vt:lpstr>
      <vt:lpstr>The Frankish Empire after Charlemagne</vt:lpstr>
      <vt:lpstr>Sovereignty in the Medieval World</vt:lpstr>
      <vt:lpstr>Sovereignty in the Medieval World</vt:lpstr>
      <vt:lpstr>Investiture Controversy</vt:lpstr>
      <vt:lpstr>Peace of Westphalia</vt:lpstr>
      <vt:lpstr>Who Can Claim Authority?</vt:lpstr>
      <vt:lpstr>Questions to Take From Here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did you become King then?</dc:title>
  <dc:creator>Rob</dc:creator>
  <cp:lastModifiedBy>haugrt</cp:lastModifiedBy>
  <cp:revision>22</cp:revision>
  <dcterms:created xsi:type="dcterms:W3CDTF">2014-08-26T15:47:08Z</dcterms:created>
  <dcterms:modified xsi:type="dcterms:W3CDTF">2014-08-27T14:43:04Z</dcterms:modified>
</cp:coreProperties>
</file>